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ileron Bold" panose="020B0604020202020204" charset="0"/>
      <p:regular r:id="rId31"/>
    </p:embeddedFont>
    <p:embeddedFont>
      <p:font typeface="Rubik Bold" panose="020B0604020202020204" charset="-79"/>
      <p:regular r:id="rId32"/>
    </p:embeddedFont>
    <p:embeddedFont>
      <p:font typeface="Rubik Bold Italics" panose="020B0604020202020204" charset="-79"/>
      <p:regular r:id="rId33"/>
    </p:embeddedFont>
    <p:embeddedFont>
      <p:font typeface="Rubik Italics" panose="020B0604020202020204" charset="-79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 Bold" panose="020B0604020202020204" charset="0"/>
      <p:regular r:id="rId39"/>
    </p:embeddedFont>
    <p:embeddedFont>
      <p:font typeface="Open Sans" panose="020B0604020202020204" charset="0"/>
      <p:regular r:id="rId40"/>
    </p:embeddedFont>
    <p:embeddedFont>
      <p:font typeface="Oswald Bold" panose="020B0604020202020204" charset="0"/>
      <p:regular r:id="rId41"/>
    </p:embeddedFont>
    <p:embeddedFont>
      <p:font typeface="Rubik" panose="020B0604020202020204" charset="-79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45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4.svg"/><Relationship Id="rId3" Type="http://schemas.openxmlformats.org/officeDocument/2006/relationships/image" Target="../media/image35.svg"/><Relationship Id="rId7" Type="http://schemas.openxmlformats.org/officeDocument/2006/relationships/image" Target="../media/image4.svg"/><Relationship Id="rId12" Type="http://schemas.openxmlformats.org/officeDocument/2006/relationships/image" Target="../media/image33.png"/><Relationship Id="rId17" Type="http://schemas.openxmlformats.org/officeDocument/2006/relationships/image" Target="../media/image58.svg"/><Relationship Id="rId2" Type="http://schemas.openxmlformats.org/officeDocument/2006/relationships/image" Target="../media/image1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2.svg"/><Relationship Id="rId5" Type="http://schemas.openxmlformats.org/officeDocument/2006/relationships/image" Target="../media/image2.svg"/><Relationship Id="rId15" Type="http://schemas.openxmlformats.org/officeDocument/2006/relationships/image" Target="../media/image56.svg"/><Relationship Id="rId10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50.sv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68.sv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6.svg"/><Relationship Id="rId5" Type="http://schemas.openxmlformats.org/officeDocument/2006/relationships/image" Target="../media/image4.sv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8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image" Target="../media/image22.svg"/><Relationship Id="rId4" Type="http://schemas.openxmlformats.org/officeDocument/2006/relationships/image" Target="../media/image4.png"/><Relationship Id="rId9" Type="http://schemas.openxmlformats.org/officeDocument/2006/relationships/image" Target="../media/image12.svg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image" Target="../media/image3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36347" y="316376"/>
            <a:ext cx="9815307" cy="47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2"/>
              </a:lnSpc>
            </a:pPr>
            <a:r>
              <a:rPr lang="en-US" sz="2863" spc="280">
                <a:solidFill>
                  <a:srgbClr val="231F20"/>
                </a:solidFill>
                <a:latin typeface="Oswald Bold"/>
              </a:rPr>
              <a:t>MSPR BLOC.3 BIG DATA &amp; BUSINESS INTELLIGENCE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31870" y="952500"/>
            <a:ext cx="1224260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  <a:spcBef>
                <a:spcPct val="0"/>
              </a:spcBef>
            </a:pPr>
            <a:r>
              <a:rPr lang="en-US" sz="3999" spc="-19">
                <a:solidFill>
                  <a:srgbClr val="231F20"/>
                </a:solidFill>
                <a:latin typeface="Rubik"/>
              </a:rPr>
              <a:t>2024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8610" y="2163460"/>
            <a:ext cx="10530780" cy="298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  <a:spcBef>
                <a:spcPct val="0"/>
              </a:spcBef>
            </a:pPr>
            <a:r>
              <a:rPr lang="en-US" sz="5794" spc="-28">
                <a:solidFill>
                  <a:srgbClr val="231F20"/>
                </a:solidFill>
                <a:latin typeface="Rubik Bold"/>
              </a:rPr>
              <a:t>Analyses et Prédictions pour</a:t>
            </a:r>
          </a:p>
          <a:p>
            <a:pPr algn="ctr">
              <a:lnSpc>
                <a:spcPts val="7938"/>
              </a:lnSpc>
              <a:spcBef>
                <a:spcPct val="0"/>
              </a:spcBef>
            </a:pPr>
            <a:r>
              <a:rPr lang="en-US" sz="5794" spc="-28">
                <a:solidFill>
                  <a:srgbClr val="231F20"/>
                </a:solidFill>
                <a:latin typeface="Rubik Bold"/>
              </a:rPr>
              <a:t>les Prochaines Élections</a:t>
            </a:r>
          </a:p>
          <a:p>
            <a:pPr algn="ctr">
              <a:lnSpc>
                <a:spcPts val="7938"/>
              </a:lnSpc>
              <a:spcBef>
                <a:spcPct val="0"/>
              </a:spcBef>
            </a:pPr>
            <a:r>
              <a:rPr lang="en-US" sz="5794" spc="-28">
                <a:solidFill>
                  <a:srgbClr val="231F20"/>
                </a:solidFill>
                <a:latin typeface="Rubik Bold"/>
              </a:rPr>
              <a:t>Présidentielles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6161" y="6709489"/>
            <a:ext cx="5129148" cy="48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2"/>
              </a:lnSpc>
              <a:spcBef>
                <a:spcPct val="0"/>
              </a:spcBef>
            </a:pPr>
            <a:r>
              <a:rPr lang="en-US" sz="2855" spc="-14">
                <a:solidFill>
                  <a:srgbClr val="231F20"/>
                </a:solidFill>
                <a:latin typeface="Rubik Bold Italics"/>
              </a:rPr>
              <a:t>Encadré par </a:t>
            </a:r>
            <a:r>
              <a:rPr lang="en-US" sz="2855" spc="-14">
                <a:solidFill>
                  <a:srgbClr val="231F20"/>
                </a:solidFill>
                <a:latin typeface="Rubik Italics"/>
              </a:rPr>
              <a:t>: Mr Sheikh Rakib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28043" y="6223735"/>
            <a:ext cx="9740469" cy="266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6"/>
              </a:lnSpc>
            </a:pPr>
            <a:r>
              <a:rPr lang="en-US" sz="3092" spc="-15">
                <a:solidFill>
                  <a:srgbClr val="231F20"/>
                </a:solidFill>
                <a:latin typeface="Rubik Bold Italics"/>
              </a:rPr>
              <a:t>Elaborée par:</a:t>
            </a:r>
            <a:r>
              <a:rPr lang="en-US" sz="3092" spc="-15">
                <a:solidFill>
                  <a:srgbClr val="231F20"/>
                </a:solidFill>
                <a:latin typeface="Rubik Italics"/>
              </a:rPr>
              <a:t>  -SEHAKI Sofiane</a:t>
            </a:r>
          </a:p>
          <a:p>
            <a:pPr algn="ctr">
              <a:lnSpc>
                <a:spcPts val="4236"/>
              </a:lnSpc>
            </a:pPr>
            <a:r>
              <a:rPr lang="en-US" sz="3092" spc="-15">
                <a:solidFill>
                  <a:srgbClr val="231F20"/>
                </a:solidFill>
                <a:latin typeface="Rubik Italics"/>
              </a:rPr>
              <a:t>                         -MERBAH Yanis</a:t>
            </a:r>
          </a:p>
          <a:p>
            <a:pPr algn="ctr">
              <a:lnSpc>
                <a:spcPts val="4236"/>
              </a:lnSpc>
            </a:pPr>
            <a:r>
              <a:rPr lang="en-US" sz="3092" spc="-15">
                <a:solidFill>
                  <a:srgbClr val="231F20"/>
                </a:solidFill>
                <a:latin typeface="Rubik Italics"/>
              </a:rPr>
              <a:t>                                    -GHERSBRAHAM Anis</a:t>
            </a:r>
          </a:p>
          <a:p>
            <a:pPr algn="ctr">
              <a:lnSpc>
                <a:spcPts val="4236"/>
              </a:lnSpc>
            </a:pPr>
            <a:r>
              <a:rPr lang="en-US" sz="3092" spc="-15">
                <a:solidFill>
                  <a:srgbClr val="231F20"/>
                </a:solidFill>
                <a:latin typeface="Rubik Italics"/>
              </a:rPr>
              <a:t>                                            - DIANTOUADI-FRAY Kévine</a:t>
            </a:r>
          </a:p>
          <a:p>
            <a:pPr algn="ctr">
              <a:lnSpc>
                <a:spcPts val="4236"/>
              </a:lnSpc>
              <a:spcBef>
                <a:spcPct val="0"/>
              </a:spcBef>
            </a:pPr>
            <a:r>
              <a:rPr lang="en-US" sz="3092" spc="-15">
                <a:solidFill>
                  <a:srgbClr val="231F20"/>
                </a:solidFill>
                <a:latin typeface="Rubik Italics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 rot="7987443">
            <a:off x="15043358" y="-2831741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9" y="0"/>
                </a:lnTo>
                <a:lnTo>
                  <a:pt x="10381789" y="3265544"/>
                </a:lnTo>
                <a:lnTo>
                  <a:pt x="0" y="3265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5165831" y="-2522899"/>
            <a:ext cx="8753728" cy="2753445"/>
          </a:xfrm>
          <a:custGeom>
            <a:avLst/>
            <a:gdLst/>
            <a:ahLst/>
            <a:cxnLst/>
            <a:rect l="l" t="t" r="r" b="b"/>
            <a:pathLst>
              <a:path w="8753728" h="2753445">
                <a:moveTo>
                  <a:pt x="0" y="0"/>
                </a:moveTo>
                <a:lnTo>
                  <a:pt x="8753728" y="0"/>
                </a:lnTo>
                <a:lnTo>
                  <a:pt x="8753728" y="2753445"/>
                </a:lnTo>
                <a:lnTo>
                  <a:pt x="0" y="275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2566" y="2989489"/>
            <a:ext cx="4334206" cy="2435536"/>
          </a:xfrm>
          <a:custGeom>
            <a:avLst/>
            <a:gdLst/>
            <a:ahLst/>
            <a:cxnLst/>
            <a:rect l="l" t="t" r="r" b="b"/>
            <a:pathLst>
              <a:path w="4334206" h="2435536">
                <a:moveTo>
                  <a:pt x="0" y="0"/>
                </a:moveTo>
                <a:lnTo>
                  <a:pt x="4334207" y="0"/>
                </a:lnTo>
                <a:lnTo>
                  <a:pt x="4334207" y="2435536"/>
                </a:lnTo>
                <a:lnTo>
                  <a:pt x="0" y="2435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88333" y="2486228"/>
            <a:ext cx="3327663" cy="3093321"/>
          </a:xfrm>
          <a:custGeom>
            <a:avLst/>
            <a:gdLst/>
            <a:ahLst/>
            <a:cxnLst/>
            <a:rect l="l" t="t" r="r" b="b"/>
            <a:pathLst>
              <a:path w="3327663" h="3093321">
                <a:moveTo>
                  <a:pt x="0" y="0"/>
                </a:moveTo>
                <a:lnTo>
                  <a:pt x="3327664" y="0"/>
                </a:lnTo>
                <a:lnTo>
                  <a:pt x="3327664" y="3093321"/>
                </a:lnTo>
                <a:lnTo>
                  <a:pt x="0" y="3093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80952" y="3609485"/>
            <a:ext cx="2459464" cy="2693114"/>
          </a:xfrm>
          <a:custGeom>
            <a:avLst/>
            <a:gdLst/>
            <a:ahLst/>
            <a:cxnLst/>
            <a:rect l="l" t="t" r="r" b="b"/>
            <a:pathLst>
              <a:path w="2459464" h="2693114">
                <a:moveTo>
                  <a:pt x="0" y="0"/>
                </a:moveTo>
                <a:lnTo>
                  <a:pt x="2459465" y="0"/>
                </a:lnTo>
                <a:lnTo>
                  <a:pt x="2459465" y="2693113"/>
                </a:lnTo>
                <a:lnTo>
                  <a:pt x="0" y="269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67484" y="6281420"/>
            <a:ext cx="5969361" cy="3268635"/>
          </a:xfrm>
          <a:custGeom>
            <a:avLst/>
            <a:gdLst/>
            <a:ahLst/>
            <a:cxnLst/>
            <a:rect l="l" t="t" r="r" b="b"/>
            <a:pathLst>
              <a:path w="5969361" h="3268635">
                <a:moveTo>
                  <a:pt x="0" y="0"/>
                </a:moveTo>
                <a:lnTo>
                  <a:pt x="5969361" y="0"/>
                </a:lnTo>
                <a:lnTo>
                  <a:pt x="5969361" y="3268635"/>
                </a:lnTo>
                <a:lnTo>
                  <a:pt x="0" y="32686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09956" y="6820263"/>
            <a:ext cx="5364027" cy="2854867"/>
          </a:xfrm>
          <a:custGeom>
            <a:avLst/>
            <a:gdLst/>
            <a:ahLst/>
            <a:cxnLst/>
            <a:rect l="l" t="t" r="r" b="b"/>
            <a:pathLst>
              <a:path w="5364027" h="2854867">
                <a:moveTo>
                  <a:pt x="0" y="0"/>
                </a:moveTo>
                <a:lnTo>
                  <a:pt x="5364027" y="0"/>
                </a:lnTo>
                <a:lnTo>
                  <a:pt x="5364027" y="2854867"/>
                </a:lnTo>
                <a:lnTo>
                  <a:pt x="0" y="2854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09956" y="1096212"/>
            <a:ext cx="14756074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Les Outils De Développement :</a:t>
            </a:r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3982230" y="-2009778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8" y="0"/>
                </a:lnTo>
                <a:lnTo>
                  <a:pt x="10381788" y="3265545"/>
                </a:lnTo>
                <a:lnTo>
                  <a:pt x="0" y="326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44143" y="1144961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9410" y="4527831"/>
            <a:ext cx="12821486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 spc="251">
                <a:solidFill>
                  <a:srgbClr val="001A46"/>
                </a:solidFill>
                <a:latin typeface="Aileron Bold"/>
              </a:rPr>
              <a:t>CHOIX DES CRITÈRES </a:t>
            </a:r>
          </a:p>
          <a:p>
            <a:pPr algn="ctr">
              <a:lnSpc>
                <a:spcPts val="10079"/>
              </a:lnSpc>
            </a:pPr>
            <a:endParaRPr lang="en-US" sz="8399" spc="251">
              <a:solidFill>
                <a:srgbClr val="001A46"/>
              </a:solidFill>
              <a:latin typeface="Aileron Bold"/>
            </a:endParaRP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9979021" y="-140918"/>
            <a:ext cx="10269662" cy="10269662"/>
          </a:xfrm>
          <a:custGeom>
            <a:avLst/>
            <a:gdLst/>
            <a:ahLst/>
            <a:cxnLst/>
            <a:rect l="l" t="t" r="r" b="b"/>
            <a:pathLst>
              <a:path w="10269662" h="10269662">
                <a:moveTo>
                  <a:pt x="10269662" y="10269662"/>
                </a:moveTo>
                <a:lnTo>
                  <a:pt x="0" y="10269662"/>
                </a:lnTo>
                <a:lnTo>
                  <a:pt x="0" y="0"/>
                </a:lnTo>
                <a:lnTo>
                  <a:pt x="10269662" y="0"/>
                </a:lnTo>
                <a:lnTo>
                  <a:pt x="10269662" y="1026966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61260" y="-3308279"/>
            <a:ext cx="4565640" cy="45656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5" name="Freeform 5"/>
          <p:cNvSpPr/>
          <p:nvPr/>
        </p:nvSpPr>
        <p:spPr>
          <a:xfrm rot="7987443">
            <a:off x="14628834" y="-2290097"/>
            <a:ext cx="9492374" cy="2985783"/>
          </a:xfrm>
          <a:custGeom>
            <a:avLst/>
            <a:gdLst/>
            <a:ahLst/>
            <a:cxnLst/>
            <a:rect l="l" t="t" r="r" b="b"/>
            <a:pathLst>
              <a:path w="9492374" h="2985783">
                <a:moveTo>
                  <a:pt x="0" y="0"/>
                </a:moveTo>
                <a:lnTo>
                  <a:pt x="9492375" y="0"/>
                </a:lnTo>
                <a:lnTo>
                  <a:pt x="9492375" y="2985783"/>
                </a:lnTo>
                <a:lnTo>
                  <a:pt x="0" y="29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78646" y="4760616"/>
            <a:ext cx="1800927" cy="1842380"/>
          </a:xfrm>
          <a:custGeom>
            <a:avLst/>
            <a:gdLst/>
            <a:ahLst/>
            <a:cxnLst/>
            <a:rect l="l" t="t" r="r" b="b"/>
            <a:pathLst>
              <a:path w="1800927" h="1842380">
                <a:moveTo>
                  <a:pt x="0" y="0"/>
                </a:moveTo>
                <a:lnTo>
                  <a:pt x="1800926" y="0"/>
                </a:lnTo>
                <a:lnTo>
                  <a:pt x="1800926" y="1842380"/>
                </a:lnTo>
                <a:lnTo>
                  <a:pt x="0" y="1842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68081" y="4671641"/>
            <a:ext cx="2066456" cy="1833980"/>
          </a:xfrm>
          <a:custGeom>
            <a:avLst/>
            <a:gdLst/>
            <a:ahLst/>
            <a:cxnLst/>
            <a:rect l="l" t="t" r="r" b="b"/>
            <a:pathLst>
              <a:path w="2066456" h="1833980">
                <a:moveTo>
                  <a:pt x="0" y="0"/>
                </a:moveTo>
                <a:lnTo>
                  <a:pt x="2066456" y="0"/>
                </a:lnTo>
                <a:lnTo>
                  <a:pt x="2066456" y="1833980"/>
                </a:lnTo>
                <a:lnTo>
                  <a:pt x="0" y="1833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88077" y="4574266"/>
            <a:ext cx="2028731" cy="2028731"/>
          </a:xfrm>
          <a:custGeom>
            <a:avLst/>
            <a:gdLst/>
            <a:ahLst/>
            <a:cxnLst/>
            <a:rect l="l" t="t" r="r" b="b"/>
            <a:pathLst>
              <a:path w="2028731" h="2028731">
                <a:moveTo>
                  <a:pt x="0" y="0"/>
                </a:moveTo>
                <a:lnTo>
                  <a:pt x="2028731" y="0"/>
                </a:lnTo>
                <a:lnTo>
                  <a:pt x="2028731" y="2028730"/>
                </a:lnTo>
                <a:lnTo>
                  <a:pt x="0" y="20287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23046" y="4543938"/>
            <a:ext cx="1696962" cy="2266394"/>
          </a:xfrm>
          <a:custGeom>
            <a:avLst/>
            <a:gdLst/>
            <a:ahLst/>
            <a:cxnLst/>
            <a:rect l="l" t="t" r="r" b="b"/>
            <a:pathLst>
              <a:path w="1696962" h="2266394">
                <a:moveTo>
                  <a:pt x="0" y="0"/>
                </a:moveTo>
                <a:lnTo>
                  <a:pt x="1696962" y="0"/>
                </a:lnTo>
                <a:lnTo>
                  <a:pt x="1696962" y="2266393"/>
                </a:lnTo>
                <a:lnTo>
                  <a:pt x="0" y="22663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91247" y="4574266"/>
            <a:ext cx="2167137" cy="2205737"/>
          </a:xfrm>
          <a:custGeom>
            <a:avLst/>
            <a:gdLst/>
            <a:ahLst/>
            <a:cxnLst/>
            <a:rect l="l" t="t" r="r" b="b"/>
            <a:pathLst>
              <a:path w="2167137" h="2205737">
                <a:moveTo>
                  <a:pt x="0" y="0"/>
                </a:moveTo>
                <a:lnTo>
                  <a:pt x="2167137" y="0"/>
                </a:lnTo>
                <a:lnTo>
                  <a:pt x="2167137" y="2205737"/>
                </a:lnTo>
                <a:lnTo>
                  <a:pt x="0" y="2205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04380" y="1784357"/>
            <a:ext cx="1172414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899" spc="146">
                <a:solidFill>
                  <a:srgbClr val="001A46"/>
                </a:solidFill>
                <a:latin typeface="Aileron Bold"/>
              </a:rPr>
              <a:t>CHOIX DES CRITÈRES</a:t>
            </a:r>
          </a:p>
          <a:p>
            <a:pPr algn="ctr">
              <a:lnSpc>
                <a:spcPts val="5879"/>
              </a:lnSpc>
            </a:pPr>
            <a:endParaRPr lang="en-US" sz="4899" spc="146">
              <a:solidFill>
                <a:srgbClr val="001A46"/>
              </a:solidFill>
              <a:latin typeface="Ailero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16463" y="6974713"/>
            <a:ext cx="166306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Rubik Bold"/>
              </a:rPr>
              <a:t>L’éducation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4199" y="6974713"/>
            <a:ext cx="117648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Rubik Bold"/>
              </a:rPr>
              <a:t>L’emploi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4806" y="6974713"/>
            <a:ext cx="119300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Rubik Bold"/>
              </a:rPr>
              <a:t>La santé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23046" y="6974713"/>
            <a:ext cx="156894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Rubik Bold"/>
              </a:rPr>
              <a:t>La sécurité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35042" y="6974713"/>
            <a:ext cx="190887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Rubik Bold"/>
              </a:rPr>
              <a:t>Les elections </a:t>
            </a: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3982230" y="-2009778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8" y="0"/>
                </a:lnTo>
                <a:lnTo>
                  <a:pt x="10381788" y="3265545"/>
                </a:lnTo>
                <a:lnTo>
                  <a:pt x="0" y="326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5051" y="3297554"/>
            <a:ext cx="5183185" cy="5652140"/>
          </a:xfrm>
          <a:custGeom>
            <a:avLst/>
            <a:gdLst/>
            <a:ahLst/>
            <a:cxnLst/>
            <a:rect l="l" t="t" r="r" b="b"/>
            <a:pathLst>
              <a:path w="5183185" h="5652140">
                <a:moveTo>
                  <a:pt x="0" y="0"/>
                </a:moveTo>
                <a:lnTo>
                  <a:pt x="5183185" y="0"/>
                </a:lnTo>
                <a:lnTo>
                  <a:pt x="5183185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750947" y="5067300"/>
            <a:ext cx="10142172" cy="355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5814" lvl="1" indent="-447907" algn="just">
              <a:lnSpc>
                <a:spcPts val="5684"/>
              </a:lnSpc>
              <a:buFont typeface="Arial"/>
              <a:buChar char="•"/>
            </a:pPr>
            <a:r>
              <a:rPr lang="en-US" sz="4149" spc="-20">
                <a:solidFill>
                  <a:srgbClr val="000000"/>
                </a:solidFill>
                <a:latin typeface="Rubik"/>
              </a:rPr>
              <a:t>Il présente une variété de profils socio-économiques.</a:t>
            </a:r>
          </a:p>
          <a:p>
            <a:pPr marL="895814" lvl="1" indent="-447907" algn="just">
              <a:lnSpc>
                <a:spcPts val="5684"/>
              </a:lnSpc>
              <a:buFont typeface="Arial"/>
              <a:buChar char="•"/>
            </a:pPr>
            <a:r>
              <a:rPr lang="en-US" sz="4149" spc="-20">
                <a:solidFill>
                  <a:srgbClr val="000000"/>
                </a:solidFill>
                <a:latin typeface="Rubik"/>
              </a:rPr>
              <a:t>Une zone emblématique de la France.</a:t>
            </a:r>
          </a:p>
          <a:p>
            <a:pPr marL="895814" lvl="1" indent="-447907" algn="just">
              <a:lnSpc>
                <a:spcPts val="5684"/>
              </a:lnSpc>
              <a:buFont typeface="Arial"/>
              <a:buChar char="•"/>
            </a:pPr>
            <a:r>
              <a:rPr lang="en-US" sz="4149" spc="-20">
                <a:solidFill>
                  <a:srgbClr val="000000"/>
                </a:solidFill>
                <a:latin typeface="Rubik"/>
              </a:rPr>
              <a:t>Une zone reflétant les tendances nationales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91352" y="1284563"/>
            <a:ext cx="9293090" cy="90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7"/>
              </a:lnSpc>
            </a:pPr>
            <a:r>
              <a:rPr lang="en-US" sz="5319" spc="-26">
                <a:solidFill>
                  <a:srgbClr val="000000"/>
                </a:solidFill>
                <a:latin typeface="Rubik Bold"/>
              </a:rPr>
              <a:t>Le Val-d’Oise</a:t>
            </a: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471849" y="1818122"/>
            <a:ext cx="15013820" cy="7440178"/>
          </a:xfrm>
          <a:custGeom>
            <a:avLst/>
            <a:gdLst/>
            <a:ahLst/>
            <a:cxnLst/>
            <a:rect l="l" t="t" r="r" b="b"/>
            <a:pathLst>
              <a:path w="15013820" h="7440178">
                <a:moveTo>
                  <a:pt x="0" y="0"/>
                </a:moveTo>
                <a:lnTo>
                  <a:pt x="15013820" y="0"/>
                </a:lnTo>
                <a:lnTo>
                  <a:pt x="15013820" y="7440178"/>
                </a:lnTo>
                <a:lnTo>
                  <a:pt x="0" y="7440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73" b="-1073"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282820" y="648017"/>
            <a:ext cx="14756074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Diagramme d’emploi  :</a:t>
            </a:r>
          </a:p>
        </p:txBody>
      </p:sp>
      <p:sp>
        <p:nvSpPr>
          <p:cNvPr id="5" name="Freeform 5"/>
          <p:cNvSpPr/>
          <p:nvPr/>
        </p:nvSpPr>
        <p:spPr>
          <a:xfrm rot="7987443">
            <a:off x="15122358" y="-2864521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2" y="0"/>
                </a:lnTo>
                <a:lnTo>
                  <a:pt x="9406352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82820" y="-2411103"/>
            <a:ext cx="4565640" cy="456564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5681" y="-2920754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923281" y="-2768354"/>
            <a:ext cx="4565640" cy="456564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770881" y="-2615954"/>
            <a:ext cx="4565640" cy="456564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3342911" y="-3536940"/>
            <a:ext cx="4565640" cy="45656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2932838" y="-3420118"/>
            <a:ext cx="4565640" cy="45656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3176859" y="-3607290"/>
            <a:ext cx="4565640" cy="456564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14" name="Freeform 14"/>
          <p:cNvSpPr/>
          <p:nvPr/>
        </p:nvSpPr>
        <p:spPr>
          <a:xfrm rot="7987443">
            <a:off x="14744217" y="-2616660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2" y="0"/>
                </a:lnTo>
                <a:lnTo>
                  <a:pt x="9406352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64339" y="3555401"/>
            <a:ext cx="10457080" cy="5995623"/>
          </a:xfrm>
          <a:custGeom>
            <a:avLst/>
            <a:gdLst/>
            <a:ahLst/>
            <a:cxnLst/>
            <a:rect l="l" t="t" r="r" b="b"/>
            <a:pathLst>
              <a:path w="10457080" h="5995623">
                <a:moveTo>
                  <a:pt x="0" y="0"/>
                </a:moveTo>
                <a:lnTo>
                  <a:pt x="10457079" y="0"/>
                </a:lnTo>
                <a:lnTo>
                  <a:pt x="10457079" y="5995623"/>
                </a:lnTo>
                <a:lnTo>
                  <a:pt x="0" y="5995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14" t="-10921" r="-13886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907084" y="3555401"/>
            <a:ext cx="5836311" cy="5995623"/>
          </a:xfrm>
          <a:custGeom>
            <a:avLst/>
            <a:gdLst/>
            <a:ahLst/>
            <a:cxnLst/>
            <a:rect l="l" t="t" r="r" b="b"/>
            <a:pathLst>
              <a:path w="5836311" h="5995623">
                <a:moveTo>
                  <a:pt x="0" y="0"/>
                </a:moveTo>
                <a:lnTo>
                  <a:pt x="5836311" y="0"/>
                </a:lnTo>
                <a:lnTo>
                  <a:pt x="5836311" y="5995623"/>
                </a:lnTo>
                <a:lnTo>
                  <a:pt x="0" y="5995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821" t="-11292" r="-48575" b="-160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374644" y="4090646"/>
            <a:ext cx="202148" cy="203388"/>
          </a:xfrm>
          <a:custGeom>
            <a:avLst/>
            <a:gdLst/>
            <a:ahLst/>
            <a:cxnLst/>
            <a:rect l="l" t="t" r="r" b="b"/>
            <a:pathLst>
              <a:path w="202148" h="203388">
                <a:moveTo>
                  <a:pt x="0" y="0"/>
                </a:moveTo>
                <a:lnTo>
                  <a:pt x="202148" y="0"/>
                </a:lnTo>
                <a:lnTo>
                  <a:pt x="202148" y="203387"/>
                </a:lnTo>
                <a:lnTo>
                  <a:pt x="0" y="2033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7465" r="-811935" b="-58891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381515" y="5071669"/>
            <a:ext cx="195277" cy="194530"/>
          </a:xfrm>
          <a:custGeom>
            <a:avLst/>
            <a:gdLst/>
            <a:ahLst/>
            <a:cxnLst/>
            <a:rect l="l" t="t" r="r" b="b"/>
            <a:pathLst>
              <a:path w="195277" h="194530">
                <a:moveTo>
                  <a:pt x="0" y="0"/>
                </a:moveTo>
                <a:lnTo>
                  <a:pt x="195277" y="0"/>
                </a:lnTo>
                <a:lnTo>
                  <a:pt x="195277" y="194530"/>
                </a:lnTo>
                <a:lnTo>
                  <a:pt x="0" y="194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38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374644" y="3747184"/>
            <a:ext cx="202148" cy="202148"/>
          </a:xfrm>
          <a:custGeom>
            <a:avLst/>
            <a:gdLst/>
            <a:ahLst/>
            <a:cxnLst/>
            <a:rect l="l" t="t" r="r" b="b"/>
            <a:pathLst>
              <a:path w="202148" h="202148">
                <a:moveTo>
                  <a:pt x="0" y="0"/>
                </a:moveTo>
                <a:lnTo>
                  <a:pt x="202148" y="0"/>
                </a:lnTo>
                <a:lnTo>
                  <a:pt x="202148" y="202148"/>
                </a:lnTo>
                <a:lnTo>
                  <a:pt x="0" y="202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374644" y="4733517"/>
            <a:ext cx="195277" cy="195277"/>
          </a:xfrm>
          <a:custGeom>
            <a:avLst/>
            <a:gdLst/>
            <a:ahLst/>
            <a:cxnLst/>
            <a:rect l="l" t="t" r="r" b="b"/>
            <a:pathLst>
              <a:path w="195277" h="195277">
                <a:moveTo>
                  <a:pt x="0" y="0"/>
                </a:moveTo>
                <a:lnTo>
                  <a:pt x="195276" y="0"/>
                </a:lnTo>
                <a:lnTo>
                  <a:pt x="195276" y="195277"/>
                </a:lnTo>
                <a:lnTo>
                  <a:pt x="0" y="195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374644" y="4423940"/>
            <a:ext cx="195277" cy="195277"/>
          </a:xfrm>
          <a:custGeom>
            <a:avLst/>
            <a:gdLst/>
            <a:ahLst/>
            <a:cxnLst/>
            <a:rect l="l" t="t" r="r" b="b"/>
            <a:pathLst>
              <a:path w="195277" h="195277">
                <a:moveTo>
                  <a:pt x="0" y="0"/>
                </a:moveTo>
                <a:lnTo>
                  <a:pt x="195276" y="0"/>
                </a:lnTo>
                <a:lnTo>
                  <a:pt x="195276" y="195277"/>
                </a:lnTo>
                <a:lnTo>
                  <a:pt x="0" y="1952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979603" y="667385"/>
            <a:ext cx="7522964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 Bold"/>
              </a:rPr>
              <a:t>Diagrammes de l’éducation</a:t>
            </a:r>
            <a:r>
              <a:rPr lang="en-US" sz="3800" u="none" strike="noStrike">
                <a:solidFill>
                  <a:srgbClr val="000000"/>
                </a:solidFill>
                <a:latin typeface="Open Sans Bold"/>
              </a:rPr>
              <a:t>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10602" y="2512038"/>
            <a:ext cx="47182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Toute la France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56058" y="2560886"/>
            <a:ext cx="39083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Le Val-d’Oise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74644" y="4083755"/>
            <a:ext cx="307705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nombre d'école maternelles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51258" y="5081194"/>
            <a:ext cx="3100442" cy="1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"/>
              </a:lnSpc>
              <a:spcBef>
                <a:spcPct val="0"/>
              </a:spcBef>
            </a:pPr>
            <a:r>
              <a:rPr lang="en-US" sz="1200" spc="-6">
                <a:solidFill>
                  <a:srgbClr val="000000"/>
                </a:solidFill>
                <a:latin typeface="Rubik"/>
              </a:rPr>
              <a:t>nombre de centres de formations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74644" y="3735554"/>
            <a:ext cx="3100442" cy="1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"/>
              </a:lnSpc>
              <a:spcBef>
                <a:spcPct val="0"/>
              </a:spcBef>
            </a:pPr>
            <a:r>
              <a:rPr lang="en-US" sz="1200" spc="-6">
                <a:solidFill>
                  <a:srgbClr val="000000"/>
                </a:solidFill>
                <a:latin typeface="Rubik"/>
              </a:rPr>
              <a:t>nombre d'école élémentaire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51258" y="4735627"/>
            <a:ext cx="3100442" cy="1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"/>
              </a:lnSpc>
              <a:spcBef>
                <a:spcPct val="0"/>
              </a:spcBef>
            </a:pPr>
            <a:r>
              <a:rPr lang="en-US" sz="1200" spc="-6">
                <a:solidFill>
                  <a:srgbClr val="000000"/>
                </a:solidFill>
                <a:latin typeface="Rubik"/>
              </a:rPr>
              <a:t>nombre de lycée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62951" y="4404890"/>
            <a:ext cx="3100442" cy="1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"/>
              </a:lnSpc>
              <a:spcBef>
                <a:spcPct val="0"/>
              </a:spcBef>
            </a:pPr>
            <a:r>
              <a:rPr lang="en-US" sz="1200" spc="-6">
                <a:solidFill>
                  <a:srgbClr val="000000"/>
                </a:solidFill>
                <a:latin typeface="Rubik"/>
              </a:rPr>
              <a:t>nombre de collèges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33496" y="7421804"/>
            <a:ext cx="2915454" cy="23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"/>
              </a:lnSpc>
            </a:pPr>
            <a:r>
              <a:rPr lang="en-US" sz="1354">
                <a:solidFill>
                  <a:srgbClr val="000000"/>
                </a:solidFill>
                <a:latin typeface="Open Sans"/>
              </a:rPr>
              <a:t>200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33496" y="6082867"/>
            <a:ext cx="2915454" cy="23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"/>
              </a:lnSpc>
            </a:pPr>
            <a:r>
              <a:rPr lang="en-US" sz="1354">
                <a:solidFill>
                  <a:srgbClr val="000000"/>
                </a:solidFill>
                <a:latin typeface="Open Sans"/>
              </a:rPr>
              <a:t>400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633496" y="4712371"/>
            <a:ext cx="2915454" cy="23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"/>
              </a:lnSpc>
            </a:pPr>
            <a:r>
              <a:rPr lang="en-US" sz="1354">
                <a:solidFill>
                  <a:srgbClr val="000000"/>
                </a:solidFill>
                <a:latin typeface="Open Sans"/>
              </a:rPr>
              <a:t>600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33496" y="3548585"/>
            <a:ext cx="2915454" cy="23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"/>
              </a:lnSpc>
            </a:pPr>
            <a:r>
              <a:rPr lang="en-US" sz="1354">
                <a:solidFill>
                  <a:srgbClr val="000000"/>
                </a:solidFill>
                <a:latin typeface="Open Sans"/>
              </a:rPr>
              <a:t>800</a:t>
            </a:r>
          </a:p>
        </p:txBody>
      </p:sp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5681" y="-2920754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923281" y="-2768354"/>
            <a:ext cx="4565640" cy="456564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770881" y="-2615954"/>
            <a:ext cx="4565640" cy="456564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3342911" y="-3536940"/>
            <a:ext cx="4565640" cy="45656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2932838" y="-3420118"/>
            <a:ext cx="4565640" cy="45656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3176859" y="-3607290"/>
            <a:ext cx="4565640" cy="456564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14" name="Freeform 14"/>
          <p:cNvSpPr/>
          <p:nvPr/>
        </p:nvSpPr>
        <p:spPr>
          <a:xfrm rot="7987443">
            <a:off x="14744217" y="-2616660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2" y="0"/>
                </a:lnTo>
                <a:lnTo>
                  <a:pt x="9406352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166902" y="1644886"/>
            <a:ext cx="14683869" cy="8275445"/>
          </a:xfrm>
          <a:custGeom>
            <a:avLst/>
            <a:gdLst/>
            <a:ahLst/>
            <a:cxnLst/>
            <a:rect l="l" t="t" r="r" b="b"/>
            <a:pathLst>
              <a:path w="14683869" h="8275445">
                <a:moveTo>
                  <a:pt x="0" y="0"/>
                </a:moveTo>
                <a:lnTo>
                  <a:pt x="14683869" y="0"/>
                </a:lnTo>
                <a:lnTo>
                  <a:pt x="14683869" y="8275446"/>
                </a:lnTo>
                <a:lnTo>
                  <a:pt x="0" y="8275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44195" y="667385"/>
            <a:ext cx="6193780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 Bold"/>
              </a:rPr>
              <a:t>Diagrammes de santé</a:t>
            </a:r>
            <a:r>
              <a:rPr lang="en-US" sz="3800" u="none" strike="noStrike">
                <a:solidFill>
                  <a:srgbClr val="000000"/>
                </a:solidFill>
                <a:latin typeface="Open Sans Bold"/>
              </a:rPr>
              <a:t>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5681" y="-2920754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923281" y="-2768354"/>
            <a:ext cx="4565640" cy="456564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770881" y="-2615954"/>
            <a:ext cx="4565640" cy="456564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3342911" y="-3536940"/>
            <a:ext cx="4565640" cy="45656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2932838" y="-3420118"/>
            <a:ext cx="4565640" cy="45656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3176859" y="-3607290"/>
            <a:ext cx="4565640" cy="456564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14" name="Freeform 14"/>
          <p:cNvSpPr/>
          <p:nvPr/>
        </p:nvSpPr>
        <p:spPr>
          <a:xfrm rot="7987443">
            <a:off x="14744217" y="-2616660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2" y="0"/>
                </a:lnTo>
                <a:lnTo>
                  <a:pt x="9406352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32802" y="1797286"/>
            <a:ext cx="14279653" cy="7987758"/>
          </a:xfrm>
          <a:custGeom>
            <a:avLst/>
            <a:gdLst/>
            <a:ahLst/>
            <a:cxnLst/>
            <a:rect l="l" t="t" r="r" b="b"/>
            <a:pathLst>
              <a:path w="14279653" h="7987758">
                <a:moveTo>
                  <a:pt x="0" y="0"/>
                </a:moveTo>
                <a:lnTo>
                  <a:pt x="14279653" y="0"/>
                </a:lnTo>
                <a:lnTo>
                  <a:pt x="14279653" y="7987758"/>
                </a:lnTo>
                <a:lnTo>
                  <a:pt x="0" y="7987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44195" y="667385"/>
            <a:ext cx="6193780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 Bold"/>
              </a:rPr>
              <a:t>Diagrammes de santé</a:t>
            </a:r>
            <a:r>
              <a:rPr lang="en-US" sz="3800" u="none" strike="noStrike">
                <a:solidFill>
                  <a:srgbClr val="000000"/>
                </a:solidFill>
                <a:latin typeface="Open Sans Bold"/>
              </a:rPr>
              <a:t>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5681" y="-2920754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744217" y="-2616660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2" y="0"/>
                </a:lnTo>
                <a:lnTo>
                  <a:pt x="9406352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784357"/>
            <a:ext cx="14123944" cy="7885869"/>
          </a:xfrm>
          <a:custGeom>
            <a:avLst/>
            <a:gdLst/>
            <a:ahLst/>
            <a:cxnLst/>
            <a:rect l="l" t="t" r="r" b="b"/>
            <a:pathLst>
              <a:path w="14123944" h="7885869">
                <a:moveTo>
                  <a:pt x="0" y="0"/>
                </a:moveTo>
                <a:lnTo>
                  <a:pt x="14123944" y="0"/>
                </a:lnTo>
                <a:lnTo>
                  <a:pt x="14123944" y="7885869"/>
                </a:lnTo>
                <a:lnTo>
                  <a:pt x="0" y="7885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89959" y="667385"/>
            <a:ext cx="7392471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 Bold"/>
              </a:rPr>
              <a:t>Diagrammes de la Sécurité: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987443">
            <a:off x="14628834" y="-2290097"/>
            <a:ext cx="9492374" cy="2985783"/>
          </a:xfrm>
          <a:custGeom>
            <a:avLst/>
            <a:gdLst/>
            <a:ahLst/>
            <a:cxnLst/>
            <a:rect l="l" t="t" r="r" b="b"/>
            <a:pathLst>
              <a:path w="9492374" h="2985783">
                <a:moveTo>
                  <a:pt x="0" y="0"/>
                </a:moveTo>
                <a:lnTo>
                  <a:pt x="9492375" y="0"/>
                </a:lnTo>
                <a:lnTo>
                  <a:pt x="9492375" y="2985783"/>
                </a:lnTo>
                <a:lnTo>
                  <a:pt x="0" y="29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947203" y="1701070"/>
            <a:ext cx="13441423" cy="7557230"/>
          </a:xfrm>
          <a:custGeom>
            <a:avLst/>
            <a:gdLst/>
            <a:ahLst/>
            <a:cxnLst/>
            <a:rect l="l" t="t" r="r" b="b"/>
            <a:pathLst>
              <a:path w="13441423" h="7557230">
                <a:moveTo>
                  <a:pt x="0" y="0"/>
                </a:moveTo>
                <a:lnTo>
                  <a:pt x="13441423" y="0"/>
                </a:lnTo>
                <a:lnTo>
                  <a:pt x="13441423" y="7557230"/>
                </a:lnTo>
                <a:lnTo>
                  <a:pt x="0" y="7557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86243" y="343533"/>
            <a:ext cx="10812781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ctr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Diagrammes des élections présidentielles 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94068" y="5631242"/>
            <a:ext cx="1284917" cy="0"/>
          </a:xfrm>
          <a:prstGeom prst="line">
            <a:avLst/>
          </a:prstGeom>
          <a:ln w="5715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4861097" y="5631242"/>
            <a:ext cx="1260757" cy="0"/>
          </a:xfrm>
          <a:prstGeom prst="line">
            <a:avLst/>
          </a:prstGeom>
          <a:ln w="5715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503965" y="5631242"/>
            <a:ext cx="1285875" cy="0"/>
          </a:xfrm>
          <a:prstGeom prst="line">
            <a:avLst/>
          </a:prstGeom>
          <a:ln w="57150" cap="flat">
            <a:solidFill>
              <a:srgbClr val="18AFD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171951" y="5631242"/>
            <a:ext cx="1201605" cy="0"/>
          </a:xfrm>
          <a:prstGeom prst="line">
            <a:avLst/>
          </a:prstGeom>
          <a:ln w="57150" cap="flat">
            <a:solidFill>
              <a:srgbClr val="1C88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2755667" y="5631242"/>
            <a:ext cx="1317078" cy="0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11957" y="4940186"/>
            <a:ext cx="1382111" cy="13821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78986" y="4940186"/>
            <a:ext cx="1382111" cy="138211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21854" y="4940186"/>
            <a:ext cx="1382111" cy="13821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89840" y="4940186"/>
            <a:ext cx="1382111" cy="138211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373556" y="4940186"/>
            <a:ext cx="1382111" cy="138211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153373">
            <a:off x="14072903" y="4885631"/>
            <a:ext cx="1382111" cy="138211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932995" y="5074762"/>
            <a:ext cx="1140035" cy="1112959"/>
          </a:xfrm>
          <a:custGeom>
            <a:avLst/>
            <a:gdLst/>
            <a:ahLst/>
            <a:cxnLst/>
            <a:rect l="l" t="t" r="r" b="b"/>
            <a:pathLst>
              <a:path w="1140035" h="1112959">
                <a:moveTo>
                  <a:pt x="0" y="0"/>
                </a:moveTo>
                <a:lnTo>
                  <a:pt x="1140035" y="0"/>
                </a:lnTo>
                <a:lnTo>
                  <a:pt x="1140035" y="1112959"/>
                </a:lnTo>
                <a:lnTo>
                  <a:pt x="0" y="1112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765574" y="5126095"/>
            <a:ext cx="698827" cy="991244"/>
          </a:xfrm>
          <a:custGeom>
            <a:avLst/>
            <a:gdLst/>
            <a:ahLst/>
            <a:cxnLst/>
            <a:rect l="l" t="t" r="r" b="b"/>
            <a:pathLst>
              <a:path w="698827" h="991244">
                <a:moveTo>
                  <a:pt x="0" y="0"/>
                </a:moveTo>
                <a:lnTo>
                  <a:pt x="698826" y="0"/>
                </a:lnTo>
                <a:lnTo>
                  <a:pt x="698826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35757" y="3308046"/>
            <a:ext cx="1362225" cy="1362225"/>
          </a:xfrm>
          <a:custGeom>
            <a:avLst/>
            <a:gdLst/>
            <a:ahLst/>
            <a:cxnLst/>
            <a:rect l="l" t="t" r="r" b="b"/>
            <a:pathLst>
              <a:path w="1362225" h="1362225">
                <a:moveTo>
                  <a:pt x="0" y="0"/>
                </a:moveTo>
                <a:lnTo>
                  <a:pt x="1362225" y="0"/>
                </a:lnTo>
                <a:lnTo>
                  <a:pt x="1362225" y="1362225"/>
                </a:lnTo>
                <a:lnTo>
                  <a:pt x="0" y="1362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485354" y="3245377"/>
            <a:ext cx="1320255" cy="1320255"/>
          </a:xfrm>
          <a:custGeom>
            <a:avLst/>
            <a:gdLst/>
            <a:ahLst/>
            <a:cxnLst/>
            <a:rect l="l" t="t" r="r" b="b"/>
            <a:pathLst>
              <a:path w="1320255" h="1320255">
                <a:moveTo>
                  <a:pt x="0" y="0"/>
                </a:moveTo>
                <a:lnTo>
                  <a:pt x="1320255" y="0"/>
                </a:lnTo>
                <a:lnTo>
                  <a:pt x="1320255" y="1320254"/>
                </a:lnTo>
                <a:lnTo>
                  <a:pt x="0" y="1320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073148" y="3245377"/>
            <a:ext cx="1320255" cy="1320255"/>
          </a:xfrm>
          <a:custGeom>
            <a:avLst/>
            <a:gdLst/>
            <a:ahLst/>
            <a:cxnLst/>
            <a:rect l="l" t="t" r="r" b="b"/>
            <a:pathLst>
              <a:path w="1320255" h="1320255">
                <a:moveTo>
                  <a:pt x="0" y="0"/>
                </a:moveTo>
                <a:lnTo>
                  <a:pt x="1320255" y="0"/>
                </a:lnTo>
                <a:lnTo>
                  <a:pt x="1320255" y="1320254"/>
                </a:lnTo>
                <a:lnTo>
                  <a:pt x="0" y="1320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669753" y="3257050"/>
            <a:ext cx="1349096" cy="1349096"/>
          </a:xfrm>
          <a:custGeom>
            <a:avLst/>
            <a:gdLst/>
            <a:ahLst/>
            <a:cxnLst/>
            <a:rect l="l" t="t" r="r" b="b"/>
            <a:pathLst>
              <a:path w="1349096" h="1349096">
                <a:moveTo>
                  <a:pt x="0" y="0"/>
                </a:moveTo>
                <a:lnTo>
                  <a:pt x="1349096" y="0"/>
                </a:lnTo>
                <a:lnTo>
                  <a:pt x="1349096" y="1349096"/>
                </a:lnTo>
                <a:lnTo>
                  <a:pt x="0" y="13490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304724" y="3265718"/>
            <a:ext cx="1360770" cy="1360770"/>
          </a:xfrm>
          <a:custGeom>
            <a:avLst/>
            <a:gdLst/>
            <a:ahLst/>
            <a:cxnLst/>
            <a:rect l="l" t="t" r="r" b="b"/>
            <a:pathLst>
              <a:path w="1360770" h="1360770">
                <a:moveTo>
                  <a:pt x="0" y="0"/>
                </a:moveTo>
                <a:lnTo>
                  <a:pt x="1360769" y="0"/>
                </a:lnTo>
                <a:lnTo>
                  <a:pt x="1360769" y="1360770"/>
                </a:lnTo>
                <a:lnTo>
                  <a:pt x="0" y="13607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024893" y="3308046"/>
            <a:ext cx="1290031" cy="1290031"/>
          </a:xfrm>
          <a:custGeom>
            <a:avLst/>
            <a:gdLst/>
            <a:ahLst/>
            <a:cxnLst/>
            <a:rect l="l" t="t" r="r" b="b"/>
            <a:pathLst>
              <a:path w="1290031" h="1290031">
                <a:moveTo>
                  <a:pt x="0" y="0"/>
                </a:moveTo>
                <a:lnTo>
                  <a:pt x="1290031" y="0"/>
                </a:lnTo>
                <a:lnTo>
                  <a:pt x="1290031" y="1290031"/>
                </a:lnTo>
                <a:lnTo>
                  <a:pt x="0" y="12900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954666" y="5129729"/>
            <a:ext cx="1052459" cy="1067132"/>
          </a:xfrm>
          <a:custGeom>
            <a:avLst/>
            <a:gdLst/>
            <a:ahLst/>
            <a:cxnLst/>
            <a:rect l="l" t="t" r="r" b="b"/>
            <a:pathLst>
              <a:path w="1052459" h="1067132">
                <a:moveTo>
                  <a:pt x="0" y="0"/>
                </a:moveTo>
                <a:lnTo>
                  <a:pt x="1052459" y="0"/>
                </a:lnTo>
                <a:lnTo>
                  <a:pt x="1052459" y="1067131"/>
                </a:lnTo>
                <a:lnTo>
                  <a:pt x="0" y="10671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6407604" y="5210451"/>
            <a:ext cx="845308" cy="866983"/>
          </a:xfrm>
          <a:custGeom>
            <a:avLst/>
            <a:gdLst/>
            <a:ahLst/>
            <a:cxnLst/>
            <a:rect l="l" t="t" r="r" b="b"/>
            <a:pathLst>
              <a:path w="845308" h="866983">
                <a:moveTo>
                  <a:pt x="0" y="0"/>
                </a:moveTo>
                <a:lnTo>
                  <a:pt x="845308" y="0"/>
                </a:lnTo>
                <a:lnTo>
                  <a:pt x="845308" y="866983"/>
                </a:lnTo>
                <a:lnTo>
                  <a:pt x="0" y="8669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1570424" y="5143500"/>
            <a:ext cx="988375" cy="1000886"/>
          </a:xfrm>
          <a:custGeom>
            <a:avLst/>
            <a:gdLst/>
            <a:ahLst/>
            <a:cxnLst/>
            <a:rect l="l" t="t" r="r" b="b"/>
            <a:pathLst>
              <a:path w="988375" h="1000886">
                <a:moveTo>
                  <a:pt x="0" y="0"/>
                </a:moveTo>
                <a:lnTo>
                  <a:pt x="988375" y="0"/>
                </a:lnTo>
                <a:lnTo>
                  <a:pt x="988375" y="1000886"/>
                </a:lnTo>
                <a:lnTo>
                  <a:pt x="0" y="10008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5454326" y="5607507"/>
            <a:ext cx="1064334" cy="0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7" name="Group 37"/>
          <p:cNvGrpSpPr/>
          <p:nvPr/>
        </p:nvGrpSpPr>
        <p:grpSpPr>
          <a:xfrm rot="153373">
            <a:off x="16517973" y="4947273"/>
            <a:ext cx="1382111" cy="1382111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6771934" y="5051141"/>
            <a:ext cx="874505" cy="970325"/>
          </a:xfrm>
          <a:custGeom>
            <a:avLst/>
            <a:gdLst/>
            <a:ahLst/>
            <a:cxnLst/>
            <a:rect l="l" t="t" r="r" b="b"/>
            <a:pathLst>
              <a:path w="874505" h="970325">
                <a:moveTo>
                  <a:pt x="0" y="0"/>
                </a:moveTo>
                <a:lnTo>
                  <a:pt x="874505" y="0"/>
                </a:lnTo>
                <a:lnTo>
                  <a:pt x="874505" y="970325"/>
                </a:lnTo>
                <a:lnTo>
                  <a:pt x="0" y="9703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4399183" y="5154913"/>
            <a:ext cx="708911" cy="886139"/>
          </a:xfrm>
          <a:custGeom>
            <a:avLst/>
            <a:gdLst/>
            <a:ahLst/>
            <a:cxnLst/>
            <a:rect l="l" t="t" r="r" b="b"/>
            <a:pathLst>
              <a:path w="708911" h="886139">
                <a:moveTo>
                  <a:pt x="0" y="0"/>
                </a:moveTo>
                <a:lnTo>
                  <a:pt x="708911" y="0"/>
                </a:lnTo>
                <a:lnTo>
                  <a:pt x="708911" y="886139"/>
                </a:lnTo>
                <a:lnTo>
                  <a:pt x="0" y="88613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6390285" y="3340491"/>
            <a:ext cx="1320255" cy="1320255"/>
          </a:xfrm>
          <a:custGeom>
            <a:avLst/>
            <a:gdLst/>
            <a:ahLst/>
            <a:cxnLst/>
            <a:rect l="l" t="t" r="r" b="b"/>
            <a:pathLst>
              <a:path w="1320255" h="1320255">
                <a:moveTo>
                  <a:pt x="0" y="0"/>
                </a:moveTo>
                <a:lnTo>
                  <a:pt x="1320255" y="0"/>
                </a:lnTo>
                <a:lnTo>
                  <a:pt x="1320255" y="1320255"/>
                </a:lnTo>
                <a:lnTo>
                  <a:pt x="0" y="132025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619524" y="6693772"/>
            <a:ext cx="2042322" cy="46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38">
                <a:solidFill>
                  <a:srgbClr val="191919"/>
                </a:solidFill>
                <a:latin typeface="Aileron Bold"/>
              </a:rPr>
              <a:t>Introduction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256208" y="6694661"/>
            <a:ext cx="2069549" cy="94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38">
                <a:solidFill>
                  <a:srgbClr val="191919"/>
                </a:solidFill>
                <a:latin typeface="Aileron Bold"/>
              </a:rPr>
              <a:t>Presentation et Objectifs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73430" y="887782"/>
            <a:ext cx="1172414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899" spc="146">
                <a:solidFill>
                  <a:srgbClr val="001A46"/>
                </a:solidFill>
                <a:latin typeface="Aileron Bold"/>
              </a:rPr>
              <a:t>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74492" y="6644243"/>
            <a:ext cx="2069549" cy="94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38">
                <a:solidFill>
                  <a:srgbClr val="191919"/>
                </a:solidFill>
                <a:latin typeface="Aileron Bold"/>
              </a:rPr>
              <a:t>Choix des critères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774395" y="6693772"/>
            <a:ext cx="2333770" cy="94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38">
                <a:solidFill>
                  <a:srgbClr val="191919"/>
                </a:solidFill>
                <a:latin typeface="Aileron Bold"/>
              </a:rPr>
              <a:t>Analyse Conceptuelle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162897" y="6829916"/>
            <a:ext cx="2333770" cy="46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38">
                <a:solidFill>
                  <a:srgbClr val="191919"/>
                </a:solidFill>
                <a:latin typeface="Aileron Bold"/>
              </a:rPr>
              <a:t>Réalisation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954230" y="6829916"/>
            <a:ext cx="2333770" cy="46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38">
                <a:solidFill>
                  <a:srgbClr val="191919"/>
                </a:solidFill>
                <a:latin typeface="Aileron Bold"/>
              </a:rPr>
              <a:t>Conclusion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58563" y="6693772"/>
            <a:ext cx="2333770" cy="94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38">
                <a:solidFill>
                  <a:srgbClr val="191919"/>
                </a:solidFill>
                <a:latin typeface="Aileron Bold"/>
              </a:rPr>
              <a:t>Répartition des tâches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3982230" y="-2009778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8" y="0"/>
                </a:lnTo>
                <a:lnTo>
                  <a:pt x="10381788" y="3265545"/>
                </a:lnTo>
                <a:lnTo>
                  <a:pt x="0" y="326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44143" y="1144961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01082" y="4527831"/>
            <a:ext cx="11495148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 spc="251">
                <a:solidFill>
                  <a:srgbClr val="001A46"/>
                </a:solidFill>
                <a:latin typeface="Aileron Bold"/>
              </a:rPr>
              <a:t>RÉALISATION </a:t>
            </a:r>
          </a:p>
          <a:p>
            <a:pPr algn="ctr">
              <a:lnSpc>
                <a:spcPts val="10079"/>
              </a:lnSpc>
            </a:pPr>
            <a:endParaRPr lang="en-US" sz="8399" spc="251">
              <a:solidFill>
                <a:srgbClr val="001A46"/>
              </a:solidFill>
              <a:latin typeface="Aileron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4691372" y="-2317209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3" y="0"/>
                </a:lnTo>
                <a:lnTo>
                  <a:pt x="9406353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6399" y="3977624"/>
            <a:ext cx="15375201" cy="4189944"/>
          </a:xfrm>
          <a:custGeom>
            <a:avLst/>
            <a:gdLst/>
            <a:ahLst/>
            <a:cxnLst/>
            <a:rect l="l" t="t" r="r" b="b"/>
            <a:pathLst>
              <a:path w="15375201" h="4189944">
                <a:moveTo>
                  <a:pt x="0" y="0"/>
                </a:moveTo>
                <a:lnTo>
                  <a:pt x="15375202" y="0"/>
                </a:lnTo>
                <a:lnTo>
                  <a:pt x="15375202" y="4189944"/>
                </a:lnTo>
                <a:lnTo>
                  <a:pt x="0" y="4189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95" r="-9563" b="-475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6590" y="2079515"/>
            <a:ext cx="14756074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Chargement et Préparation des données :</a:t>
            </a:r>
          </a:p>
        </p:txBody>
      </p:sp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4691372" y="-2317209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3" y="0"/>
                </a:lnTo>
                <a:lnTo>
                  <a:pt x="9406353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56223" y="3508320"/>
            <a:ext cx="11010340" cy="5327084"/>
          </a:xfrm>
          <a:custGeom>
            <a:avLst/>
            <a:gdLst/>
            <a:ahLst/>
            <a:cxnLst/>
            <a:rect l="l" t="t" r="r" b="b"/>
            <a:pathLst>
              <a:path w="11010340" h="5327084">
                <a:moveTo>
                  <a:pt x="0" y="0"/>
                </a:moveTo>
                <a:lnTo>
                  <a:pt x="11010339" y="0"/>
                </a:lnTo>
                <a:lnTo>
                  <a:pt x="11010339" y="5327084"/>
                </a:lnTo>
                <a:lnTo>
                  <a:pt x="0" y="5327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6590" y="2079515"/>
            <a:ext cx="14756074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Filtrage et fusion des données :</a:t>
            </a:r>
          </a:p>
        </p:txBody>
      </p: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4691372" y="-2317209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3" y="0"/>
                </a:lnTo>
                <a:lnTo>
                  <a:pt x="9406353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20143" y="4866942"/>
            <a:ext cx="7381722" cy="5220534"/>
          </a:xfrm>
          <a:custGeom>
            <a:avLst/>
            <a:gdLst/>
            <a:ahLst/>
            <a:cxnLst/>
            <a:rect l="l" t="t" r="r" b="b"/>
            <a:pathLst>
              <a:path w="7381722" h="5220534">
                <a:moveTo>
                  <a:pt x="0" y="0"/>
                </a:moveTo>
                <a:lnTo>
                  <a:pt x="7381722" y="0"/>
                </a:lnTo>
                <a:lnTo>
                  <a:pt x="7381722" y="5220533"/>
                </a:lnTo>
                <a:lnTo>
                  <a:pt x="0" y="5220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6148" y="1892329"/>
            <a:ext cx="11776389" cy="3445254"/>
          </a:xfrm>
          <a:custGeom>
            <a:avLst/>
            <a:gdLst/>
            <a:ahLst/>
            <a:cxnLst/>
            <a:rect l="l" t="t" r="r" b="b"/>
            <a:pathLst>
              <a:path w="11776389" h="3445254">
                <a:moveTo>
                  <a:pt x="0" y="0"/>
                </a:moveTo>
                <a:lnTo>
                  <a:pt x="11776390" y="0"/>
                </a:lnTo>
                <a:lnTo>
                  <a:pt x="11776390" y="3445254"/>
                </a:lnTo>
                <a:lnTo>
                  <a:pt x="0" y="3445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6" r="-2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68617" y="648017"/>
            <a:ext cx="14756074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Résultats du Modèle de Régression Logistique :</a:t>
            </a:r>
          </a:p>
        </p:txBody>
      </p:sp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4691372" y="-2317209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3" y="0"/>
                </a:lnTo>
                <a:lnTo>
                  <a:pt x="9406353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4356" y="1784357"/>
            <a:ext cx="11499989" cy="3416760"/>
          </a:xfrm>
          <a:custGeom>
            <a:avLst/>
            <a:gdLst/>
            <a:ahLst/>
            <a:cxnLst/>
            <a:rect l="l" t="t" r="r" b="b"/>
            <a:pathLst>
              <a:path w="11499989" h="3416760">
                <a:moveTo>
                  <a:pt x="0" y="0"/>
                </a:moveTo>
                <a:lnTo>
                  <a:pt x="11499989" y="0"/>
                </a:lnTo>
                <a:lnTo>
                  <a:pt x="11499989" y="3416760"/>
                </a:lnTo>
                <a:lnTo>
                  <a:pt x="0" y="3416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72009" y="4729735"/>
            <a:ext cx="7652845" cy="5557265"/>
          </a:xfrm>
          <a:custGeom>
            <a:avLst/>
            <a:gdLst/>
            <a:ahLst/>
            <a:cxnLst/>
            <a:rect l="l" t="t" r="r" b="b"/>
            <a:pathLst>
              <a:path w="7652845" h="5557265">
                <a:moveTo>
                  <a:pt x="0" y="0"/>
                </a:moveTo>
                <a:lnTo>
                  <a:pt x="7652845" y="0"/>
                </a:lnTo>
                <a:lnTo>
                  <a:pt x="7652845" y="5557265"/>
                </a:lnTo>
                <a:lnTo>
                  <a:pt x="0" y="5557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68617" y="648017"/>
            <a:ext cx="14756074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Résultats du Modèle de Random Forest:</a:t>
            </a:r>
          </a:p>
        </p:txBody>
      </p:sp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4691372" y="-2317209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3" y="0"/>
                </a:lnTo>
                <a:lnTo>
                  <a:pt x="9406353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1562" y="2084320"/>
            <a:ext cx="14205299" cy="7573915"/>
          </a:xfrm>
          <a:custGeom>
            <a:avLst/>
            <a:gdLst/>
            <a:ahLst/>
            <a:cxnLst/>
            <a:rect l="l" t="t" r="r" b="b"/>
            <a:pathLst>
              <a:path w="14205299" h="7573915">
                <a:moveTo>
                  <a:pt x="0" y="0"/>
                </a:moveTo>
                <a:lnTo>
                  <a:pt x="14205299" y="0"/>
                </a:lnTo>
                <a:lnTo>
                  <a:pt x="14205299" y="7573915"/>
                </a:lnTo>
                <a:lnTo>
                  <a:pt x="0" y="7573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68617" y="648017"/>
            <a:ext cx="14756074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Le Modèle de MLP:</a:t>
            </a:r>
          </a:p>
        </p:txBody>
      </p:sp>
    </p:spTree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4691372" y="-2317209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3" y="0"/>
                </a:lnTo>
                <a:lnTo>
                  <a:pt x="9406353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07122" y="5143500"/>
            <a:ext cx="6567769" cy="5006196"/>
          </a:xfrm>
          <a:custGeom>
            <a:avLst/>
            <a:gdLst/>
            <a:ahLst/>
            <a:cxnLst/>
            <a:rect l="l" t="t" r="r" b="b"/>
            <a:pathLst>
              <a:path w="6567769" h="5006196">
                <a:moveTo>
                  <a:pt x="0" y="0"/>
                </a:moveTo>
                <a:lnTo>
                  <a:pt x="6567769" y="0"/>
                </a:lnTo>
                <a:lnTo>
                  <a:pt x="6567769" y="5006196"/>
                </a:lnTo>
                <a:lnTo>
                  <a:pt x="0" y="5006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7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5143500"/>
            <a:ext cx="6775786" cy="5006196"/>
          </a:xfrm>
          <a:custGeom>
            <a:avLst/>
            <a:gdLst/>
            <a:ahLst/>
            <a:cxnLst/>
            <a:rect l="l" t="t" r="r" b="b"/>
            <a:pathLst>
              <a:path w="6775786" h="5006196">
                <a:moveTo>
                  <a:pt x="0" y="0"/>
                </a:moveTo>
                <a:lnTo>
                  <a:pt x="6775786" y="0"/>
                </a:lnTo>
                <a:lnTo>
                  <a:pt x="6775786" y="5006196"/>
                </a:lnTo>
                <a:lnTo>
                  <a:pt x="0" y="5006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215394" y="1556812"/>
            <a:ext cx="11857212" cy="3371733"/>
          </a:xfrm>
          <a:custGeom>
            <a:avLst/>
            <a:gdLst/>
            <a:ahLst/>
            <a:cxnLst/>
            <a:rect l="l" t="t" r="r" b="b"/>
            <a:pathLst>
              <a:path w="11857212" h="3371733">
                <a:moveTo>
                  <a:pt x="0" y="0"/>
                </a:moveTo>
                <a:lnTo>
                  <a:pt x="11857212" y="0"/>
                </a:lnTo>
                <a:lnTo>
                  <a:pt x="11857212" y="3371734"/>
                </a:lnTo>
                <a:lnTo>
                  <a:pt x="0" y="33717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939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68617" y="648017"/>
            <a:ext cx="14756074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Résultats graphiques du Modèle de MLP :</a:t>
            </a:r>
          </a:p>
        </p:txBody>
      </p:sp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87443">
            <a:off x="14628834" y="-2290097"/>
            <a:ext cx="9492374" cy="2985783"/>
          </a:xfrm>
          <a:custGeom>
            <a:avLst/>
            <a:gdLst/>
            <a:ahLst/>
            <a:cxnLst/>
            <a:rect l="l" t="t" r="r" b="b"/>
            <a:pathLst>
              <a:path w="9492374" h="2985783">
                <a:moveTo>
                  <a:pt x="0" y="0"/>
                </a:moveTo>
                <a:lnTo>
                  <a:pt x="9492375" y="0"/>
                </a:lnTo>
                <a:lnTo>
                  <a:pt x="9492375" y="2985783"/>
                </a:lnTo>
                <a:lnTo>
                  <a:pt x="0" y="298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3010" y="5143500"/>
            <a:ext cx="10703387" cy="1286465"/>
          </a:xfrm>
          <a:custGeom>
            <a:avLst/>
            <a:gdLst/>
            <a:ahLst/>
            <a:cxnLst/>
            <a:rect l="l" t="t" r="r" b="b"/>
            <a:pathLst>
              <a:path w="10703387" h="1286465">
                <a:moveTo>
                  <a:pt x="0" y="0"/>
                </a:moveTo>
                <a:lnTo>
                  <a:pt x="10703387" y="0"/>
                </a:lnTo>
                <a:lnTo>
                  <a:pt x="10703387" y="1286465"/>
                </a:lnTo>
                <a:lnTo>
                  <a:pt x="0" y="1286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30428" y="2835980"/>
            <a:ext cx="6953243" cy="6953243"/>
          </a:xfrm>
          <a:custGeom>
            <a:avLst/>
            <a:gdLst/>
            <a:ahLst/>
            <a:cxnLst/>
            <a:rect l="l" t="t" r="r" b="b"/>
            <a:pathLst>
              <a:path w="6953243" h="6953243">
                <a:moveTo>
                  <a:pt x="0" y="0"/>
                </a:moveTo>
                <a:lnTo>
                  <a:pt x="6953243" y="0"/>
                </a:lnTo>
                <a:lnTo>
                  <a:pt x="6953243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07320" y="1138939"/>
            <a:ext cx="8232480" cy="114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58"/>
              </a:lnSpc>
              <a:spcBef>
                <a:spcPct val="0"/>
              </a:spcBef>
            </a:pPr>
            <a:r>
              <a:rPr lang="en-US" sz="6977" spc="-34" dirty="0" err="1" smtClean="0">
                <a:solidFill>
                  <a:srgbClr val="000000"/>
                </a:solidFill>
                <a:latin typeface="Rubik"/>
              </a:rPr>
              <a:t>Resultat</a:t>
            </a:r>
            <a:r>
              <a:rPr lang="en-US" sz="6977" spc="-34" dirty="0" smtClean="0">
                <a:solidFill>
                  <a:srgbClr val="000000"/>
                </a:solidFill>
                <a:latin typeface="Rubik"/>
              </a:rPr>
              <a:t> </a:t>
            </a:r>
            <a:r>
              <a:rPr lang="en-US" sz="6977" spc="-34" dirty="0" err="1" smtClean="0">
                <a:solidFill>
                  <a:srgbClr val="000000"/>
                </a:solidFill>
                <a:latin typeface="Rubik"/>
              </a:rPr>
              <a:t>obtenue</a:t>
            </a:r>
            <a:endParaRPr lang="en-US" sz="6977" spc="-34" dirty="0">
              <a:solidFill>
                <a:srgbClr val="000000"/>
              </a:solidFill>
              <a:latin typeface="Rubik"/>
            </a:endParaRPr>
          </a:p>
        </p:txBody>
      </p:sp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5681" y="-2920754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4744217" y="-2616660"/>
            <a:ext cx="9406353" cy="2958725"/>
          </a:xfrm>
          <a:custGeom>
            <a:avLst/>
            <a:gdLst/>
            <a:ahLst/>
            <a:cxnLst/>
            <a:rect l="l" t="t" r="r" b="b"/>
            <a:pathLst>
              <a:path w="9406353" h="2958725">
                <a:moveTo>
                  <a:pt x="0" y="0"/>
                </a:moveTo>
                <a:lnTo>
                  <a:pt x="9406352" y="0"/>
                </a:lnTo>
                <a:lnTo>
                  <a:pt x="9406352" y="2958725"/>
                </a:lnTo>
                <a:lnTo>
                  <a:pt x="0" y="29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139" y="1784357"/>
            <a:ext cx="11071001" cy="5208989"/>
          </a:xfrm>
          <a:custGeom>
            <a:avLst/>
            <a:gdLst/>
            <a:ahLst/>
            <a:cxnLst/>
            <a:rect l="l" t="t" r="r" b="b"/>
            <a:pathLst>
              <a:path w="11071001" h="5208989">
                <a:moveTo>
                  <a:pt x="0" y="0"/>
                </a:moveTo>
                <a:lnTo>
                  <a:pt x="11071000" y="0"/>
                </a:lnTo>
                <a:lnTo>
                  <a:pt x="11071000" y="5208989"/>
                </a:lnTo>
                <a:lnTo>
                  <a:pt x="0" y="52089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66293" y="2283236"/>
            <a:ext cx="8563174" cy="5720529"/>
          </a:xfrm>
          <a:custGeom>
            <a:avLst/>
            <a:gdLst/>
            <a:ahLst/>
            <a:cxnLst/>
            <a:rect l="l" t="t" r="r" b="b"/>
            <a:pathLst>
              <a:path w="8563174" h="5720529">
                <a:moveTo>
                  <a:pt x="0" y="0"/>
                </a:moveTo>
                <a:lnTo>
                  <a:pt x="8563174" y="0"/>
                </a:lnTo>
                <a:lnTo>
                  <a:pt x="8563174" y="5720528"/>
                </a:lnTo>
                <a:lnTo>
                  <a:pt x="0" y="5720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17053" y="4388852"/>
            <a:ext cx="8949303" cy="5659299"/>
          </a:xfrm>
          <a:custGeom>
            <a:avLst/>
            <a:gdLst/>
            <a:ahLst/>
            <a:cxnLst/>
            <a:rect l="l" t="t" r="r" b="b"/>
            <a:pathLst>
              <a:path w="8949303" h="5659299">
                <a:moveTo>
                  <a:pt x="0" y="0"/>
                </a:moveTo>
                <a:lnTo>
                  <a:pt x="8949303" y="0"/>
                </a:lnTo>
                <a:lnTo>
                  <a:pt x="8949303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757293" y="9064579"/>
            <a:ext cx="509063" cy="983572"/>
            <a:chOff x="0" y="0"/>
            <a:chExt cx="1736610" cy="33553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6610" cy="3355340"/>
            </a:xfrm>
            <a:custGeom>
              <a:avLst/>
              <a:gdLst/>
              <a:ahLst/>
              <a:cxnLst/>
              <a:rect l="l" t="t" r="r" b="b"/>
              <a:pathLst>
                <a:path w="1736610" h="3355340">
                  <a:moveTo>
                    <a:pt x="1209425" y="0"/>
                  </a:moveTo>
                  <a:lnTo>
                    <a:pt x="870444" y="0"/>
                  </a:lnTo>
                  <a:lnTo>
                    <a:pt x="847988" y="17780"/>
                  </a:lnTo>
                  <a:cubicBezTo>
                    <a:pt x="792382" y="60960"/>
                    <a:pt x="729291" y="101600"/>
                    <a:pt x="661922" y="138430"/>
                  </a:cubicBezTo>
                  <a:cubicBezTo>
                    <a:pt x="593484" y="176530"/>
                    <a:pt x="522908" y="210820"/>
                    <a:pt x="452331" y="241300"/>
                  </a:cubicBezTo>
                  <a:cubicBezTo>
                    <a:pt x="382824" y="270510"/>
                    <a:pt x="314386" y="295910"/>
                    <a:pt x="249156" y="314960"/>
                  </a:cubicBezTo>
                  <a:cubicBezTo>
                    <a:pt x="184996" y="334010"/>
                    <a:pt x="127252" y="346710"/>
                    <a:pt x="79131" y="354330"/>
                  </a:cubicBezTo>
                  <a:lnTo>
                    <a:pt x="0" y="365760"/>
                  </a:lnTo>
                  <a:lnTo>
                    <a:pt x="0" y="935990"/>
                  </a:lnTo>
                  <a:lnTo>
                    <a:pt x="578514" y="935990"/>
                  </a:lnTo>
                  <a:lnTo>
                    <a:pt x="578514" y="2677160"/>
                  </a:lnTo>
                  <a:lnTo>
                    <a:pt x="3208" y="2677160"/>
                  </a:lnTo>
                  <a:lnTo>
                    <a:pt x="3208" y="3355340"/>
                  </a:lnTo>
                  <a:lnTo>
                    <a:pt x="1736610" y="3355340"/>
                  </a:lnTo>
                  <a:lnTo>
                    <a:pt x="1736610" y="2677160"/>
                  </a:lnTo>
                  <a:lnTo>
                    <a:pt x="1209425" y="2677160"/>
                  </a:lnTo>
                  <a:lnTo>
                    <a:pt x="1209425" y="0"/>
                  </a:lnTo>
                  <a:close/>
                </a:path>
              </a:pathLst>
            </a:custGeom>
            <a:solidFill>
              <a:srgbClr val="ECF4F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368329" y="5962388"/>
            <a:ext cx="542039" cy="1030959"/>
            <a:chOff x="0" y="0"/>
            <a:chExt cx="3000121" cy="57062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99994" cy="5706364"/>
            </a:xfrm>
            <a:custGeom>
              <a:avLst/>
              <a:gdLst/>
              <a:ahLst/>
              <a:cxnLst/>
              <a:rect l="l" t="t" r="r" b="b"/>
              <a:pathLst>
                <a:path w="2999994" h="5706364">
                  <a:moveTo>
                    <a:pt x="12954" y="5706237"/>
                  </a:moveTo>
                  <a:lnTo>
                    <a:pt x="12954" y="5434965"/>
                  </a:lnTo>
                  <a:cubicBezTo>
                    <a:pt x="12954" y="5152898"/>
                    <a:pt x="56515" y="4899406"/>
                    <a:pt x="143764" y="4674489"/>
                  </a:cubicBezTo>
                  <a:cubicBezTo>
                    <a:pt x="231013" y="4449572"/>
                    <a:pt x="343408" y="4240657"/>
                    <a:pt x="481203" y="4047998"/>
                  </a:cubicBezTo>
                  <a:cubicBezTo>
                    <a:pt x="618998" y="3855339"/>
                    <a:pt x="764286" y="3666490"/>
                    <a:pt x="917194" y="3481197"/>
                  </a:cubicBezTo>
                  <a:cubicBezTo>
                    <a:pt x="1065784" y="3300349"/>
                    <a:pt x="1207262" y="3114675"/>
                    <a:pt x="1341882" y="2924175"/>
                  </a:cubicBezTo>
                  <a:cubicBezTo>
                    <a:pt x="1476375" y="2733675"/>
                    <a:pt x="1586230" y="2526919"/>
                    <a:pt x="1671320" y="2304161"/>
                  </a:cubicBezTo>
                  <a:cubicBezTo>
                    <a:pt x="1756410" y="2081276"/>
                    <a:pt x="1798828" y="1831086"/>
                    <a:pt x="1798828" y="1553337"/>
                  </a:cubicBezTo>
                  <a:cubicBezTo>
                    <a:pt x="1798828" y="1419860"/>
                    <a:pt x="1778889" y="1305179"/>
                    <a:pt x="1739011" y="1209421"/>
                  </a:cubicBezTo>
                  <a:cubicBezTo>
                    <a:pt x="1699133" y="1113663"/>
                    <a:pt x="1616837" y="1065657"/>
                    <a:pt x="1491996" y="1065657"/>
                  </a:cubicBezTo>
                  <a:cubicBezTo>
                    <a:pt x="1302512" y="1065657"/>
                    <a:pt x="1207770" y="1234694"/>
                    <a:pt x="1207770" y="1572641"/>
                  </a:cubicBezTo>
                  <a:lnTo>
                    <a:pt x="1207770" y="2266950"/>
                  </a:lnTo>
                  <a:lnTo>
                    <a:pt x="12954" y="2266950"/>
                  </a:lnTo>
                  <a:cubicBezTo>
                    <a:pt x="10795" y="2217420"/>
                    <a:pt x="8128" y="2161540"/>
                    <a:pt x="4826" y="2099056"/>
                  </a:cubicBezTo>
                  <a:cubicBezTo>
                    <a:pt x="1651" y="2036699"/>
                    <a:pt x="0" y="1976374"/>
                    <a:pt x="0" y="1918208"/>
                  </a:cubicBezTo>
                  <a:cubicBezTo>
                    <a:pt x="0" y="1509141"/>
                    <a:pt x="43053" y="1162050"/>
                    <a:pt x="129159" y="876681"/>
                  </a:cubicBezTo>
                  <a:cubicBezTo>
                    <a:pt x="215265" y="591439"/>
                    <a:pt x="367538" y="374015"/>
                    <a:pt x="586105" y="224409"/>
                  </a:cubicBezTo>
                  <a:cubicBezTo>
                    <a:pt x="804672" y="74803"/>
                    <a:pt x="1112012" y="0"/>
                    <a:pt x="1508125" y="0"/>
                  </a:cubicBezTo>
                  <a:cubicBezTo>
                    <a:pt x="1979549" y="0"/>
                    <a:pt x="2346071" y="132461"/>
                    <a:pt x="2607691" y="397256"/>
                  </a:cubicBezTo>
                  <a:cubicBezTo>
                    <a:pt x="2869311" y="662051"/>
                    <a:pt x="2999994" y="1039876"/>
                    <a:pt x="2999994" y="1530731"/>
                  </a:cubicBezTo>
                  <a:cubicBezTo>
                    <a:pt x="2999994" y="1864487"/>
                    <a:pt x="2956941" y="2156714"/>
                    <a:pt x="2870835" y="2407539"/>
                  </a:cubicBezTo>
                  <a:cubicBezTo>
                    <a:pt x="2784729" y="2658364"/>
                    <a:pt x="2670556" y="2886583"/>
                    <a:pt x="2528570" y="3092196"/>
                  </a:cubicBezTo>
                  <a:cubicBezTo>
                    <a:pt x="2386457" y="3297809"/>
                    <a:pt x="2230374" y="3502914"/>
                    <a:pt x="2060321" y="3707384"/>
                  </a:cubicBezTo>
                  <a:cubicBezTo>
                    <a:pt x="1939671" y="3851656"/>
                    <a:pt x="1822958" y="3999103"/>
                    <a:pt x="1709928" y="4149852"/>
                  </a:cubicBezTo>
                  <a:cubicBezTo>
                    <a:pt x="1596898" y="4300601"/>
                    <a:pt x="1497330" y="4462018"/>
                    <a:pt x="1411224" y="4634230"/>
                  </a:cubicBezTo>
                  <a:lnTo>
                    <a:pt x="2961259" y="4634230"/>
                  </a:lnTo>
                  <a:lnTo>
                    <a:pt x="2961259" y="5706364"/>
                  </a:lnTo>
                  <a:lnTo>
                    <a:pt x="12954" y="5706364"/>
                  </a:lnTo>
                  <a:close/>
                </a:path>
              </a:pathLst>
            </a:custGeom>
            <a:solidFill>
              <a:srgbClr val="ECF4F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7606964" y="6993346"/>
            <a:ext cx="522503" cy="1010418"/>
            <a:chOff x="0" y="0"/>
            <a:chExt cx="2977515" cy="57579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77515" cy="5757926"/>
            </a:xfrm>
            <a:custGeom>
              <a:avLst/>
              <a:gdLst/>
              <a:ahLst/>
              <a:cxnLst/>
              <a:rect l="l" t="t" r="r" b="b"/>
              <a:pathLst>
                <a:path w="2977515" h="5757926">
                  <a:moveTo>
                    <a:pt x="1437005" y="5757926"/>
                  </a:moveTo>
                  <a:cubicBezTo>
                    <a:pt x="935355" y="5757926"/>
                    <a:pt x="570484" y="5625465"/>
                    <a:pt x="342265" y="5360670"/>
                  </a:cubicBezTo>
                  <a:cubicBezTo>
                    <a:pt x="114046" y="5095875"/>
                    <a:pt x="0" y="4696587"/>
                    <a:pt x="0" y="4162679"/>
                  </a:cubicBezTo>
                  <a:lnTo>
                    <a:pt x="0" y="3568446"/>
                  </a:lnTo>
                  <a:lnTo>
                    <a:pt x="1165733" y="3568446"/>
                  </a:lnTo>
                  <a:lnTo>
                    <a:pt x="1165733" y="4165854"/>
                  </a:lnTo>
                  <a:cubicBezTo>
                    <a:pt x="1165733" y="4316603"/>
                    <a:pt x="1184529" y="4444111"/>
                    <a:pt x="1222248" y="4548505"/>
                  </a:cubicBezTo>
                  <a:cubicBezTo>
                    <a:pt x="1259840" y="4652899"/>
                    <a:pt x="1344422" y="4705096"/>
                    <a:pt x="1475740" y="4705096"/>
                  </a:cubicBezTo>
                  <a:cubicBezTo>
                    <a:pt x="1609217" y="4705096"/>
                    <a:pt x="1694180" y="4648581"/>
                    <a:pt x="1730883" y="4535551"/>
                  </a:cubicBezTo>
                  <a:cubicBezTo>
                    <a:pt x="1767459" y="4422521"/>
                    <a:pt x="1785747" y="4237990"/>
                    <a:pt x="1785747" y="3981704"/>
                  </a:cubicBezTo>
                  <a:lnTo>
                    <a:pt x="1785747" y="3839591"/>
                  </a:lnTo>
                  <a:cubicBezTo>
                    <a:pt x="1785747" y="3643757"/>
                    <a:pt x="1752854" y="3472561"/>
                    <a:pt x="1687322" y="3326130"/>
                  </a:cubicBezTo>
                  <a:cubicBezTo>
                    <a:pt x="1621663" y="3179699"/>
                    <a:pt x="1493012" y="3106547"/>
                    <a:pt x="1301369" y="3106547"/>
                  </a:cubicBezTo>
                  <a:cubicBezTo>
                    <a:pt x="1277620" y="3106547"/>
                    <a:pt x="1256665" y="3107055"/>
                    <a:pt x="1238377" y="3108198"/>
                  </a:cubicBezTo>
                  <a:cubicBezTo>
                    <a:pt x="1220089" y="3109341"/>
                    <a:pt x="1204468" y="3110865"/>
                    <a:pt x="1191514" y="3113024"/>
                  </a:cubicBezTo>
                  <a:lnTo>
                    <a:pt x="1191514" y="2092579"/>
                  </a:lnTo>
                  <a:cubicBezTo>
                    <a:pt x="1387348" y="2092579"/>
                    <a:pt x="1537081" y="2049018"/>
                    <a:pt x="1640459" y="1961769"/>
                  </a:cubicBezTo>
                  <a:cubicBezTo>
                    <a:pt x="1743837" y="1874520"/>
                    <a:pt x="1795526" y="1728724"/>
                    <a:pt x="1795526" y="1524254"/>
                  </a:cubicBezTo>
                  <a:cubicBezTo>
                    <a:pt x="1795526" y="1203452"/>
                    <a:pt x="1702943" y="1043051"/>
                    <a:pt x="1517777" y="1043051"/>
                  </a:cubicBezTo>
                  <a:cubicBezTo>
                    <a:pt x="1397254" y="1043051"/>
                    <a:pt x="1315974" y="1089914"/>
                    <a:pt x="1273937" y="1183513"/>
                  </a:cubicBezTo>
                  <a:cubicBezTo>
                    <a:pt x="1231900" y="1277112"/>
                    <a:pt x="1210945" y="1396111"/>
                    <a:pt x="1210945" y="1540383"/>
                  </a:cubicBezTo>
                  <a:lnTo>
                    <a:pt x="1210945" y="1711579"/>
                  </a:lnTo>
                  <a:lnTo>
                    <a:pt x="35560" y="1711579"/>
                  </a:lnTo>
                  <a:cubicBezTo>
                    <a:pt x="33401" y="1685798"/>
                    <a:pt x="31750" y="1654556"/>
                    <a:pt x="30734" y="1617980"/>
                  </a:cubicBezTo>
                  <a:cubicBezTo>
                    <a:pt x="29591" y="1581404"/>
                    <a:pt x="29083" y="1545844"/>
                    <a:pt x="29083" y="1511427"/>
                  </a:cubicBezTo>
                  <a:cubicBezTo>
                    <a:pt x="29083" y="990473"/>
                    <a:pt x="150749" y="608330"/>
                    <a:pt x="393954" y="364998"/>
                  </a:cubicBezTo>
                  <a:cubicBezTo>
                    <a:pt x="637286" y="121666"/>
                    <a:pt x="1009650" y="0"/>
                    <a:pt x="1511300" y="0"/>
                  </a:cubicBezTo>
                  <a:cubicBezTo>
                    <a:pt x="2480056" y="0"/>
                    <a:pt x="2964561" y="503809"/>
                    <a:pt x="2964561" y="1511300"/>
                  </a:cubicBezTo>
                  <a:cubicBezTo>
                    <a:pt x="2964561" y="1791208"/>
                    <a:pt x="2926842" y="2022094"/>
                    <a:pt x="2851531" y="2203958"/>
                  </a:cubicBezTo>
                  <a:cubicBezTo>
                    <a:pt x="2776093" y="2385949"/>
                    <a:pt x="2636266" y="2513457"/>
                    <a:pt x="2431796" y="2586609"/>
                  </a:cubicBezTo>
                  <a:cubicBezTo>
                    <a:pt x="2593213" y="2664079"/>
                    <a:pt x="2712720" y="2763139"/>
                    <a:pt x="2790190" y="2883662"/>
                  </a:cubicBezTo>
                  <a:cubicBezTo>
                    <a:pt x="2867660" y="3004312"/>
                    <a:pt x="2918206" y="3153918"/>
                    <a:pt x="2941955" y="3332607"/>
                  </a:cubicBezTo>
                  <a:cubicBezTo>
                    <a:pt x="2965577" y="3511296"/>
                    <a:pt x="2977515" y="3727704"/>
                    <a:pt x="2977515" y="3981704"/>
                  </a:cubicBezTo>
                  <a:cubicBezTo>
                    <a:pt x="2977515" y="4550029"/>
                    <a:pt x="2858516" y="4988179"/>
                    <a:pt x="2620645" y="5296027"/>
                  </a:cubicBezTo>
                  <a:cubicBezTo>
                    <a:pt x="2382647" y="5604002"/>
                    <a:pt x="1988185" y="5757926"/>
                    <a:pt x="1437005" y="5757926"/>
                  </a:cubicBezTo>
                  <a:close/>
                </a:path>
              </a:pathLst>
            </a:custGeom>
            <a:solidFill>
              <a:srgbClr val="ECF4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880543" y="343533"/>
            <a:ext cx="14756074" cy="6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Organisation d’équipe 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9487" y="1028700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1396" y="4362641"/>
            <a:ext cx="10353722" cy="141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8"/>
              </a:lnSpc>
              <a:spcBef>
                <a:spcPct val="0"/>
              </a:spcBef>
            </a:pPr>
            <a:r>
              <a:rPr lang="en-US" sz="8400" spc="-42">
                <a:solidFill>
                  <a:srgbClr val="000000"/>
                </a:solidFill>
                <a:latin typeface="Aileron Bold"/>
              </a:rPr>
              <a:t>Conclusion</a:t>
            </a: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3982230" y="-2009778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8" y="0"/>
                </a:lnTo>
                <a:lnTo>
                  <a:pt x="10381788" y="3265545"/>
                </a:lnTo>
                <a:lnTo>
                  <a:pt x="0" y="326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9410" y="4754410"/>
            <a:ext cx="1172414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 spc="251">
                <a:solidFill>
                  <a:srgbClr val="001A46"/>
                </a:solidFill>
                <a:latin typeface="Aileron Bold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4506697" y="1277785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018338" y="0"/>
            <a:ext cx="10269662" cy="10269662"/>
          </a:xfrm>
          <a:custGeom>
            <a:avLst/>
            <a:gdLst/>
            <a:ahLst/>
            <a:cxnLst/>
            <a:rect l="l" t="t" r="r" b="b"/>
            <a:pathLst>
              <a:path w="10269662" h="10269662">
                <a:moveTo>
                  <a:pt x="10269662" y="10269662"/>
                </a:moveTo>
                <a:lnTo>
                  <a:pt x="0" y="10269662"/>
                </a:lnTo>
                <a:lnTo>
                  <a:pt x="0" y="0"/>
                </a:lnTo>
                <a:lnTo>
                  <a:pt x="10269662" y="0"/>
                </a:lnTo>
                <a:lnTo>
                  <a:pt x="10269662" y="10269662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67919" y="4451631"/>
            <a:ext cx="14756074" cy="346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L’entreprise de Jean-Edouard de la Motte Rouge souhaite pouvoir prédire, grâce à l’intelligence artificielle, les tendances des élections à venir, en se basant sur un certain nombre d’indicateurs qui peuvent influencer les résultats des élections présidentielles.</a:t>
            </a:r>
          </a:p>
        </p:txBody>
      </p:sp>
      <p:sp>
        <p:nvSpPr>
          <p:cNvPr id="6" name="Freeform 6"/>
          <p:cNvSpPr/>
          <p:nvPr/>
        </p:nvSpPr>
        <p:spPr>
          <a:xfrm rot="7987443">
            <a:off x="13982230" y="-2009778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8" y="0"/>
                </a:lnTo>
                <a:lnTo>
                  <a:pt x="10381788" y="3265545"/>
                </a:lnTo>
                <a:lnTo>
                  <a:pt x="0" y="3265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50676" y="2067972"/>
            <a:ext cx="1172414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899" spc="146">
                <a:solidFill>
                  <a:srgbClr val="001A46"/>
                </a:solidFill>
                <a:latin typeface="Aileron Bold"/>
              </a:rPr>
              <a:t>INTRODUCTION</a:t>
            </a: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3982230" y="-2009778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8" y="0"/>
                </a:lnTo>
                <a:lnTo>
                  <a:pt x="10381788" y="3265545"/>
                </a:lnTo>
                <a:lnTo>
                  <a:pt x="0" y="326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44143" y="1144961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30639" y="3292383"/>
            <a:ext cx="11495148" cy="510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 spc="251">
                <a:solidFill>
                  <a:srgbClr val="001A46"/>
                </a:solidFill>
                <a:latin typeface="Aileron Bold"/>
              </a:rPr>
              <a:t>PRÉSENTATION ET </a:t>
            </a:r>
          </a:p>
          <a:p>
            <a:pPr algn="ctr">
              <a:lnSpc>
                <a:spcPts val="10079"/>
              </a:lnSpc>
            </a:pPr>
            <a:r>
              <a:rPr lang="en-US" sz="8399" spc="251">
                <a:solidFill>
                  <a:srgbClr val="001A46"/>
                </a:solidFill>
                <a:latin typeface="Aileron Bold"/>
              </a:rPr>
              <a:t>OBJECTIFS DU PROJET </a:t>
            </a:r>
          </a:p>
          <a:p>
            <a:pPr algn="ctr">
              <a:lnSpc>
                <a:spcPts val="10079"/>
              </a:lnSpc>
            </a:pPr>
            <a:endParaRPr lang="en-US" sz="8399" spc="251">
              <a:solidFill>
                <a:srgbClr val="001A46"/>
              </a:solidFill>
              <a:latin typeface="Aileron Bold"/>
            </a:endParaRP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3982230" y="-2009778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8" y="0"/>
                </a:lnTo>
                <a:lnTo>
                  <a:pt x="10381788" y="3265545"/>
                </a:lnTo>
                <a:lnTo>
                  <a:pt x="0" y="326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6034" y="6363395"/>
            <a:ext cx="2585330" cy="3257515"/>
          </a:xfrm>
          <a:custGeom>
            <a:avLst/>
            <a:gdLst/>
            <a:ahLst/>
            <a:cxnLst/>
            <a:rect l="l" t="t" r="r" b="b"/>
            <a:pathLst>
              <a:path w="2585330" h="3257515">
                <a:moveTo>
                  <a:pt x="0" y="0"/>
                </a:moveTo>
                <a:lnTo>
                  <a:pt x="2585330" y="0"/>
                </a:lnTo>
                <a:lnTo>
                  <a:pt x="2585330" y="3257515"/>
                </a:lnTo>
                <a:lnTo>
                  <a:pt x="0" y="3257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0797" y="1556812"/>
            <a:ext cx="2609038" cy="3245284"/>
          </a:xfrm>
          <a:custGeom>
            <a:avLst/>
            <a:gdLst/>
            <a:ahLst/>
            <a:cxnLst/>
            <a:rect l="l" t="t" r="r" b="b"/>
            <a:pathLst>
              <a:path w="2609038" h="3245284">
                <a:moveTo>
                  <a:pt x="0" y="0"/>
                </a:moveTo>
                <a:lnTo>
                  <a:pt x="2609038" y="0"/>
                </a:lnTo>
                <a:lnTo>
                  <a:pt x="2609038" y="3245284"/>
                </a:lnTo>
                <a:lnTo>
                  <a:pt x="0" y="3245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727" b="-1292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20641" y="6366483"/>
            <a:ext cx="2569637" cy="3254428"/>
          </a:xfrm>
          <a:custGeom>
            <a:avLst/>
            <a:gdLst/>
            <a:ahLst/>
            <a:cxnLst/>
            <a:rect l="l" t="t" r="r" b="b"/>
            <a:pathLst>
              <a:path w="2569637" h="3254428">
                <a:moveTo>
                  <a:pt x="0" y="0"/>
                </a:moveTo>
                <a:lnTo>
                  <a:pt x="2569636" y="0"/>
                </a:lnTo>
                <a:lnTo>
                  <a:pt x="2569636" y="3254427"/>
                </a:lnTo>
                <a:lnTo>
                  <a:pt x="0" y="32544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361" b="-436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25997" y="1558363"/>
            <a:ext cx="2411431" cy="3243733"/>
          </a:xfrm>
          <a:custGeom>
            <a:avLst/>
            <a:gdLst/>
            <a:ahLst/>
            <a:cxnLst/>
            <a:rect l="l" t="t" r="r" b="b"/>
            <a:pathLst>
              <a:path w="2411431" h="3243733">
                <a:moveTo>
                  <a:pt x="0" y="0"/>
                </a:moveTo>
                <a:lnTo>
                  <a:pt x="2411431" y="0"/>
                </a:lnTo>
                <a:lnTo>
                  <a:pt x="2411431" y="3243733"/>
                </a:lnTo>
                <a:lnTo>
                  <a:pt x="0" y="32437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970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59555" y="6360821"/>
            <a:ext cx="2666014" cy="3257002"/>
          </a:xfrm>
          <a:custGeom>
            <a:avLst/>
            <a:gdLst/>
            <a:ahLst/>
            <a:cxnLst/>
            <a:rect l="l" t="t" r="r" b="b"/>
            <a:pathLst>
              <a:path w="2666014" h="3257002">
                <a:moveTo>
                  <a:pt x="0" y="0"/>
                </a:moveTo>
                <a:lnTo>
                  <a:pt x="2666013" y="0"/>
                </a:lnTo>
                <a:lnTo>
                  <a:pt x="2666013" y="3257002"/>
                </a:lnTo>
                <a:lnTo>
                  <a:pt x="0" y="325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82593" y="-95250"/>
            <a:ext cx="9293090" cy="90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7"/>
              </a:lnSpc>
            </a:pPr>
            <a:r>
              <a:rPr lang="en-US" sz="5319" spc="-26">
                <a:solidFill>
                  <a:srgbClr val="000000"/>
                </a:solidFill>
                <a:latin typeface="Rubik Bold"/>
              </a:rPr>
              <a:t>Présentation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2815542" y="4802096"/>
            <a:ext cx="1175255" cy="15643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V="1">
            <a:off x="10137454" y="4802096"/>
            <a:ext cx="1188543" cy="15587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6599835" y="4802096"/>
            <a:ext cx="1220806" cy="15587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3725047" y="4789035"/>
            <a:ext cx="1468191" cy="15587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362432" y="5966632"/>
            <a:ext cx="2588932" cy="38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3"/>
              </a:lnSpc>
              <a:spcBef>
                <a:spcPct val="0"/>
              </a:spcBef>
            </a:pPr>
            <a:r>
              <a:rPr lang="en-US" sz="2199" spc="-10">
                <a:solidFill>
                  <a:srgbClr val="000000"/>
                </a:solidFill>
                <a:latin typeface="Rubik"/>
              </a:rPr>
              <a:t>1792-1804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10903" y="4943949"/>
            <a:ext cx="2588932" cy="38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3"/>
              </a:lnSpc>
              <a:spcBef>
                <a:spcPct val="0"/>
              </a:spcBef>
            </a:pPr>
            <a:r>
              <a:rPr lang="en-US" sz="2199" spc="-10">
                <a:solidFill>
                  <a:srgbClr val="000000"/>
                </a:solidFill>
                <a:latin typeface="Rubik"/>
              </a:rPr>
              <a:t>1848-1852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01346" y="5966632"/>
            <a:ext cx="2588932" cy="38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3"/>
              </a:lnSpc>
              <a:spcBef>
                <a:spcPct val="0"/>
              </a:spcBef>
            </a:pPr>
            <a:r>
              <a:rPr lang="en-US" sz="2199" spc="-10">
                <a:solidFill>
                  <a:srgbClr val="000000"/>
                </a:solidFill>
                <a:latin typeface="Rubik"/>
              </a:rPr>
              <a:t>1870-1940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7247" y="4777198"/>
            <a:ext cx="2588932" cy="38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3"/>
              </a:lnSpc>
              <a:spcBef>
                <a:spcPct val="0"/>
              </a:spcBef>
            </a:pPr>
            <a:r>
              <a:rPr lang="en-US" sz="2199" spc="-10">
                <a:solidFill>
                  <a:srgbClr val="000000"/>
                </a:solidFill>
                <a:latin typeface="Rubik"/>
              </a:rPr>
              <a:t>1946-1958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93238" y="5985355"/>
            <a:ext cx="2588932" cy="38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3"/>
              </a:lnSpc>
              <a:spcBef>
                <a:spcPct val="0"/>
              </a:spcBef>
            </a:pPr>
            <a:r>
              <a:rPr lang="en-US" sz="2199" spc="-10">
                <a:solidFill>
                  <a:srgbClr val="000000"/>
                </a:solidFill>
                <a:latin typeface="Rubik"/>
              </a:rPr>
              <a:t>Depuis 1958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70473" y="981075"/>
            <a:ext cx="22496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538A"/>
                </a:solidFill>
                <a:latin typeface="Open Sans Bold"/>
              </a:rPr>
              <a:t>2e République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67718" y="9744735"/>
            <a:ext cx="22496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538A"/>
                </a:solidFill>
                <a:latin typeface="Open Sans Bold"/>
              </a:rPr>
              <a:t>5e République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80616" y="9744735"/>
            <a:ext cx="22496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538A"/>
                </a:solidFill>
                <a:latin typeface="Open Sans Bold"/>
              </a:rPr>
              <a:t>3e République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25997" y="981075"/>
            <a:ext cx="22496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538A"/>
                </a:solidFill>
                <a:latin typeface="Open Sans Bold"/>
              </a:rPr>
              <a:t>4e République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5856" y="9592335"/>
            <a:ext cx="22496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538A"/>
                </a:solidFill>
                <a:latin typeface="Open Sans Bold"/>
              </a:rPr>
              <a:t>1e République</a:t>
            </a: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63755" y="-3536940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4848452" y="-3500892"/>
            <a:ext cx="9954164" cy="3131037"/>
          </a:xfrm>
          <a:custGeom>
            <a:avLst/>
            <a:gdLst/>
            <a:ahLst/>
            <a:cxnLst/>
            <a:rect l="l" t="t" r="r" b="b"/>
            <a:pathLst>
              <a:path w="9954164" h="3131037">
                <a:moveTo>
                  <a:pt x="0" y="0"/>
                </a:moveTo>
                <a:lnTo>
                  <a:pt x="9954164" y="0"/>
                </a:lnTo>
                <a:lnTo>
                  <a:pt x="9954164" y="3131037"/>
                </a:lnTo>
                <a:lnTo>
                  <a:pt x="0" y="313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907218" y="-1865422"/>
            <a:ext cx="5141565" cy="1617256"/>
          </a:xfrm>
          <a:custGeom>
            <a:avLst/>
            <a:gdLst/>
            <a:ahLst/>
            <a:cxnLst/>
            <a:rect l="l" t="t" r="r" b="b"/>
            <a:pathLst>
              <a:path w="5141565" h="1617256">
                <a:moveTo>
                  <a:pt x="0" y="0"/>
                </a:moveTo>
                <a:lnTo>
                  <a:pt x="5141564" y="0"/>
                </a:lnTo>
                <a:lnTo>
                  <a:pt x="5141564" y="1617256"/>
                </a:lnTo>
                <a:lnTo>
                  <a:pt x="0" y="1617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7352" y="2767434"/>
            <a:ext cx="17219533" cy="5713197"/>
          </a:xfrm>
          <a:custGeom>
            <a:avLst/>
            <a:gdLst/>
            <a:ahLst/>
            <a:cxnLst/>
            <a:rect l="l" t="t" r="r" b="b"/>
            <a:pathLst>
              <a:path w="17219533" h="5713197">
                <a:moveTo>
                  <a:pt x="0" y="0"/>
                </a:moveTo>
                <a:lnTo>
                  <a:pt x="17219533" y="0"/>
                </a:lnTo>
                <a:lnTo>
                  <a:pt x="17219533" y="5713196"/>
                </a:lnTo>
                <a:lnTo>
                  <a:pt x="0" y="5713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14" t="-1736" r="-71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97455" y="308079"/>
            <a:ext cx="9293090" cy="90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7"/>
              </a:lnSpc>
            </a:pPr>
            <a:r>
              <a:rPr lang="en-US" sz="5319" spc="-26">
                <a:solidFill>
                  <a:srgbClr val="000000"/>
                </a:solidFill>
                <a:latin typeface="Rubik Bold"/>
              </a:rPr>
              <a:t>Présentation</a:t>
            </a:r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3982230" y="-2009778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8" y="0"/>
                </a:lnTo>
                <a:lnTo>
                  <a:pt x="10381788" y="3265545"/>
                </a:lnTo>
                <a:lnTo>
                  <a:pt x="0" y="326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1268" y="7408757"/>
            <a:ext cx="2820678" cy="2878243"/>
          </a:xfrm>
          <a:custGeom>
            <a:avLst/>
            <a:gdLst/>
            <a:ahLst/>
            <a:cxnLst/>
            <a:rect l="l" t="t" r="r" b="b"/>
            <a:pathLst>
              <a:path w="2820678" h="2878243">
                <a:moveTo>
                  <a:pt x="0" y="0"/>
                </a:moveTo>
                <a:lnTo>
                  <a:pt x="2820678" y="0"/>
                </a:lnTo>
                <a:lnTo>
                  <a:pt x="2820678" y="2878243"/>
                </a:lnTo>
                <a:lnTo>
                  <a:pt x="0" y="2878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7919" y="4451631"/>
            <a:ext cx="14756074" cy="138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479"/>
              </a:lnSpc>
              <a:buFont typeface="Arial"/>
              <a:buChar char="•"/>
            </a:pPr>
            <a:r>
              <a:rPr lang="en-US" sz="3999" spc="-19">
                <a:solidFill>
                  <a:srgbClr val="000000"/>
                </a:solidFill>
                <a:latin typeface="Rubik"/>
              </a:rPr>
              <a:t>Analyses et Prédictions pour les Prochaines Élections Présidentielles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91352" y="2797760"/>
            <a:ext cx="9293090" cy="90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7"/>
              </a:lnSpc>
            </a:pPr>
            <a:r>
              <a:rPr lang="en-US" sz="5319" spc="-26">
                <a:solidFill>
                  <a:srgbClr val="000000"/>
                </a:solidFill>
                <a:latin typeface="Rubik Bold"/>
              </a:rPr>
              <a:t>Objectif</a:t>
            </a: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6230" y="-3008828"/>
            <a:ext cx="4565640" cy="456564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rot="7987443">
            <a:off x="13982230" y="-2009778"/>
            <a:ext cx="10381789" cy="3265544"/>
          </a:xfrm>
          <a:custGeom>
            <a:avLst/>
            <a:gdLst/>
            <a:ahLst/>
            <a:cxnLst/>
            <a:rect l="l" t="t" r="r" b="b"/>
            <a:pathLst>
              <a:path w="10381789" h="3265544">
                <a:moveTo>
                  <a:pt x="0" y="0"/>
                </a:moveTo>
                <a:lnTo>
                  <a:pt x="10381788" y="0"/>
                </a:lnTo>
                <a:lnTo>
                  <a:pt x="10381788" y="3265545"/>
                </a:lnTo>
                <a:lnTo>
                  <a:pt x="0" y="3265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987443">
            <a:off x="14367197" y="-1808880"/>
            <a:ext cx="5706097" cy="1794827"/>
          </a:xfrm>
          <a:custGeom>
            <a:avLst/>
            <a:gdLst/>
            <a:ahLst/>
            <a:cxnLst/>
            <a:rect l="l" t="t" r="r" b="b"/>
            <a:pathLst>
              <a:path w="5706097" h="1794827">
                <a:moveTo>
                  <a:pt x="0" y="0"/>
                </a:moveTo>
                <a:lnTo>
                  <a:pt x="5706098" y="0"/>
                </a:lnTo>
                <a:lnTo>
                  <a:pt x="5706098" y="1794827"/>
                </a:lnTo>
                <a:lnTo>
                  <a:pt x="0" y="179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44143" y="1144961"/>
            <a:ext cx="8209026" cy="8229600"/>
          </a:xfrm>
          <a:custGeom>
            <a:avLst/>
            <a:gdLst/>
            <a:ahLst/>
            <a:cxnLst/>
            <a:rect l="l" t="t" r="r" b="b"/>
            <a:pathLst>
              <a:path w="8209026" h="8229600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19810" y="4527831"/>
            <a:ext cx="11495148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 spc="251">
                <a:solidFill>
                  <a:srgbClr val="001A46"/>
                </a:solidFill>
                <a:latin typeface="Aileron Bold"/>
              </a:rPr>
              <a:t>CONCEPTION</a:t>
            </a:r>
          </a:p>
          <a:p>
            <a:pPr algn="ctr">
              <a:lnSpc>
                <a:spcPts val="10079"/>
              </a:lnSpc>
            </a:pPr>
            <a:endParaRPr lang="en-US" sz="8399" spc="251">
              <a:solidFill>
                <a:srgbClr val="001A46"/>
              </a:solidFill>
              <a:latin typeface="Aileron Bold"/>
            </a:endParaRP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Microsoft Office PowerPoint</Application>
  <PresentationFormat>Personnalisé</PresentationFormat>
  <Paragraphs>78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40" baseType="lpstr">
      <vt:lpstr>Aileron Bold</vt:lpstr>
      <vt:lpstr>Rubik Bold</vt:lpstr>
      <vt:lpstr>Arial</vt:lpstr>
      <vt:lpstr>Rubik Bold Italics</vt:lpstr>
      <vt:lpstr>Rubik Italics</vt:lpstr>
      <vt:lpstr>Calibri</vt:lpstr>
      <vt:lpstr>Open Sans Bold</vt:lpstr>
      <vt:lpstr>Open Sans</vt:lpstr>
      <vt:lpstr>Oswald Bold</vt:lpstr>
      <vt:lpstr>Rubik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Modern Corporate Infographic Slide Presentation</dc:title>
  <cp:lastModifiedBy>DELL</cp:lastModifiedBy>
  <cp:revision>2</cp:revision>
  <dcterms:created xsi:type="dcterms:W3CDTF">2006-08-16T00:00:00Z</dcterms:created>
  <dcterms:modified xsi:type="dcterms:W3CDTF">2024-05-28T15:27:40Z</dcterms:modified>
  <dc:identifier>DAGCGMT5LTo</dc:identifier>
</cp:coreProperties>
</file>